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2"/>
  </p:notesMasterIdLst>
  <p:sldIdLst>
    <p:sldId id="834" r:id="rId3"/>
    <p:sldId id="826" r:id="rId4"/>
    <p:sldId id="852" r:id="rId5"/>
    <p:sldId id="853" r:id="rId6"/>
    <p:sldId id="854" r:id="rId7"/>
    <p:sldId id="833" r:id="rId8"/>
    <p:sldId id="744" r:id="rId9"/>
    <p:sldId id="839" r:id="rId10"/>
    <p:sldId id="835" r:id="rId11"/>
    <p:sldId id="837" r:id="rId12"/>
    <p:sldId id="836" r:id="rId13"/>
    <p:sldId id="838" r:id="rId14"/>
    <p:sldId id="840" r:id="rId15"/>
    <p:sldId id="841" r:id="rId16"/>
    <p:sldId id="842" r:id="rId17"/>
    <p:sldId id="843" r:id="rId18"/>
    <p:sldId id="849" r:id="rId19"/>
    <p:sldId id="845" r:id="rId20"/>
    <p:sldId id="844" r:id="rId21"/>
    <p:sldId id="851" r:id="rId22"/>
    <p:sldId id="855" r:id="rId23"/>
    <p:sldId id="847" r:id="rId24"/>
    <p:sldId id="857" r:id="rId25"/>
    <p:sldId id="856" r:id="rId26"/>
    <p:sldId id="858" r:id="rId27"/>
    <p:sldId id="861" r:id="rId28"/>
    <p:sldId id="859" r:id="rId29"/>
    <p:sldId id="860" r:id="rId30"/>
    <p:sldId id="862" r:id="rId31"/>
    <p:sldId id="863" r:id="rId32"/>
    <p:sldId id="864" r:id="rId33"/>
    <p:sldId id="866" r:id="rId34"/>
    <p:sldId id="867" r:id="rId35"/>
    <p:sldId id="873" r:id="rId36"/>
    <p:sldId id="868" r:id="rId37"/>
    <p:sldId id="878" r:id="rId38"/>
    <p:sldId id="881" r:id="rId39"/>
    <p:sldId id="882" r:id="rId40"/>
    <p:sldId id="883" r:id="rId41"/>
    <p:sldId id="869" r:id="rId42"/>
    <p:sldId id="870" r:id="rId43"/>
    <p:sldId id="872" r:id="rId44"/>
    <p:sldId id="871" r:id="rId45"/>
    <p:sldId id="874" r:id="rId46"/>
    <p:sldId id="875" r:id="rId47"/>
    <p:sldId id="876" r:id="rId48"/>
    <p:sldId id="877" r:id="rId49"/>
    <p:sldId id="880" r:id="rId50"/>
    <p:sldId id="879" r:id="rId5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33"/>
    <a:srgbClr val="5F5F5F"/>
    <a:srgbClr val="F8F8F8"/>
    <a:srgbClr val="B2B2B2"/>
    <a:srgbClr val="DDDDDD"/>
    <a:srgbClr val="F2F0F0"/>
    <a:srgbClr val="979797"/>
    <a:srgbClr val="8E8E8E"/>
    <a:srgbClr val="808080"/>
    <a:srgbClr val="3393C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479" autoAdjust="0"/>
    <p:restoredTop sz="85546" autoAdjust="0"/>
  </p:normalViewPr>
  <p:slideViewPr>
    <p:cSldViewPr>
      <p:cViewPr>
        <p:scale>
          <a:sx n="100" d="100"/>
          <a:sy n="100" d="100"/>
        </p:scale>
        <p:origin x="-2154" y="-564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4208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图形文件中有多个布局时，可以通过“过滤规则”来控制只打印部分布局。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假定布局包括平面、立面、断面和数量几部分内容，可以通过包括以下布局来控制只打印“平面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”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布局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常青藤支持四种图框类型，分别是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打印时，可以选择一种或多种图框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256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无论图框如何放置，其短边尺寸为高度，长边尺寸为宽度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我们需要注意的是，计算机上实数都有精度误差，所以即使所有的图框高度均为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，也不要填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，而应该填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295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299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当图中有多种图框组合时，注意取图框的最小高度和最大高度；长宽比的最小值和最大值。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当图中有多种图框组合时，注意取图框的最小高度和最大高度；长宽比的最小值和最大值。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当图中有多种图框组合时，注意取图框的最小高度和最大高度；长宽比的最小值和最大值。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51192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138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8535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887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12653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6157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928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2058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3104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1383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65640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4084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177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4084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举例说明，共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</a:t>
            </a:r>
            <a:r>
              <a:rPr lang="en-US" altLang="zh-CN" dirty="0" err="1" smtClean="0"/>
              <a:t>dwg</a:t>
            </a:r>
            <a:r>
              <a:rPr lang="zh-CN" altLang="en-US" dirty="0" smtClean="0"/>
              <a:t>文件打印，其中钢箱梁断面图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dwg</a:t>
            </a:r>
            <a:r>
              <a:rPr lang="zh-CN" altLang="en-US" dirty="0" smtClean="0"/>
              <a:t>中图纸在布局“分图”中，共有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个图；钢箱梁分段示意图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dwg</a:t>
            </a:r>
            <a:r>
              <a:rPr lang="zh-CN" altLang="en-US" dirty="0" smtClean="0"/>
              <a:t>中图纸在模型空间，共有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个图；钢箱梁数量表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dwg</a:t>
            </a:r>
            <a:r>
              <a:rPr lang="zh-CN" altLang="en-US" dirty="0" smtClean="0"/>
              <a:t>中图纸在数量表</a:t>
            </a:r>
            <a:r>
              <a:rPr lang="en-US" altLang="zh-CN" dirty="0" smtClean="0"/>
              <a:t>1</a:t>
            </a:r>
            <a:r>
              <a:rPr lang="zh-CN" altLang="en-US" dirty="0" smtClean="0"/>
              <a:t>等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个布局，每个布局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40845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40845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9283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打印文件列表中，绿色表示打印成功，红色表示打印失败，粉色表示正在打印，蓝色表示尚未打印；</a:t>
            </a:r>
            <a:endParaRPr lang="en-US" altLang="zh-CN" dirty="0" smtClean="0"/>
          </a:p>
          <a:p>
            <a:r>
              <a:rPr lang="zh-CN" altLang="en-US" dirty="0" smtClean="0"/>
              <a:t>打印完以后，处理结果列中会显示打印结果，即多少页</a:t>
            </a:r>
            <a:endParaRPr lang="en-US" altLang="zh-CN" dirty="0" smtClean="0"/>
          </a:p>
          <a:p>
            <a:r>
              <a:rPr lang="zh-CN" altLang="en-US" dirty="0" smtClean="0"/>
              <a:t>打印进度界面中，上方进度条为当前</a:t>
            </a:r>
            <a:r>
              <a:rPr lang="en-US" altLang="zh-CN" dirty="0" err="1" smtClean="0"/>
              <a:t>dwg</a:t>
            </a:r>
            <a:r>
              <a:rPr lang="zh-CN" altLang="en-US" dirty="0" smtClean="0"/>
              <a:t>打印进度，下方进度条为整个打印工作进度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9283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2758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84023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544742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8347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43202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021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6851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0039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1265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138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138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66469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7523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8271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017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169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62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255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2045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8174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334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5547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512918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3249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0655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932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16379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922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1783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4026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9632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6600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80307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219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4E37400-0646-4690-B3CD-AFE7E07460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2022/10/22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543FE73-A404-45C1-B77A-6DB3BD9EA95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341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ide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cqt.net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qt.net/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商务伴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19536" y="5686470"/>
            <a:ext cx="60960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88" name="组合 187"/>
          <p:cNvGrpSpPr/>
          <p:nvPr/>
        </p:nvGrpSpPr>
        <p:grpSpPr>
          <a:xfrm flipH="1">
            <a:off x="2772777" y="2580714"/>
            <a:ext cx="4834453" cy="583387"/>
            <a:chOff x="3929063" y="2641879"/>
            <a:chExt cx="5214937" cy="0"/>
          </a:xfrm>
        </p:grpSpPr>
        <p:cxnSp>
          <p:nvCxnSpPr>
            <p:cNvPr id="189" name="直接连接符 188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000000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矩形 17"/>
          <p:cNvSpPr>
            <a:spLocks noChangeArrowheads="1"/>
          </p:cNvSpPr>
          <p:nvPr/>
        </p:nvSpPr>
        <p:spPr bwMode="auto">
          <a:xfrm>
            <a:off x="2709666" y="1357304"/>
            <a:ext cx="461629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zh-CN" altLang="en-US" sz="3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常青</a:t>
            </a:r>
            <a:r>
              <a:rPr lang="zh-CN" altLang="en-US" sz="3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藤批量处理系统</a:t>
            </a:r>
            <a:endParaRPr lang="en-US" altLang="zh-CN" sz="3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/>
            <a:r>
              <a:rPr lang="zh-CN" altLang="en-US" sz="3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打印功能介绍</a:t>
            </a:r>
            <a:endParaRPr lang="zh-CN" altLang="en-US" sz="3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2755235" y="2669569"/>
            <a:ext cx="4419768" cy="210123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pPr defTabSz="685800"/>
            <a:r>
              <a:rPr lang="zh-CN" altLang="en-US" sz="893" dirty="0">
                <a:solidFill>
                  <a:srgbClr val="333333"/>
                </a:solidFill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常青藤工作室   版权所有  </a:t>
            </a:r>
            <a:r>
              <a:rPr lang="en-US" altLang="zh-CN" sz="893" dirty="0" smtClean="0">
                <a:solidFill>
                  <a:srgbClr val="333333"/>
                </a:solidFill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1996-2022  </a:t>
            </a:r>
            <a:r>
              <a:rPr lang="en-US" altLang="zh-CN" sz="893" dirty="0">
                <a:solidFill>
                  <a:srgbClr val="333333"/>
                </a:solidFill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www.icqt.net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E0BFFE0-072B-49B6-B1FF-CF908D6CE04B}"/>
              </a:ext>
            </a:extLst>
          </p:cNvPr>
          <p:cNvSpPr/>
          <p:nvPr/>
        </p:nvSpPr>
        <p:spPr>
          <a:xfrm>
            <a:off x="518165" y="2119049"/>
            <a:ext cx="2284295" cy="923330"/>
          </a:xfrm>
          <a:prstGeom prst="rect">
            <a:avLst/>
          </a:prstGeom>
          <a:noFill/>
          <a:effectLst>
            <a:glow rad="127000">
              <a:schemeClr val="accent1">
                <a:alpha val="64000"/>
              </a:schemeClr>
            </a:glow>
            <a:softEdge rad="5969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常青藤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92D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8444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video>
          </p:childTnLst>
        </p:cTn>
      </p:par>
    </p:tnLst>
    <p:bldLst>
      <p:bldP spid="192" grpId="0"/>
      <p:bldP spid="19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b="56124"/>
          <a:stretch>
            <a:fillRect/>
          </a:stretch>
        </p:blipFill>
        <p:spPr bwMode="auto">
          <a:xfrm>
            <a:off x="214282" y="2643188"/>
            <a:ext cx="476250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71618"/>
            <a:ext cx="52101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214282" y="785800"/>
            <a:ext cx="8572560" cy="30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图形文件中有多个布局时，可以通过“过滤规则”来控制只打印部分布局。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3067" y="2643188"/>
            <a:ext cx="35337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3858043" y="1532209"/>
            <a:ext cx="1478435" cy="1363058"/>
            <a:chOff x="3835686" y="2643180"/>
            <a:chExt cx="1478435" cy="1363058"/>
          </a:xfrm>
          <a:solidFill>
            <a:schemeClr val="bg1"/>
          </a:solidFill>
        </p:grpSpPr>
        <p:sp>
          <p:nvSpPr>
            <p:cNvPr id="6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4965823" y="1937778"/>
            <a:ext cx="746824" cy="2100342"/>
            <a:chOff x="4943466" y="3048749"/>
            <a:chExt cx="746824" cy="2100342"/>
          </a:xfrm>
          <a:solidFill>
            <a:schemeClr val="tx1"/>
          </a:solidFill>
        </p:grpSpPr>
        <p:sp>
          <p:nvSpPr>
            <p:cNvPr id="9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3840345" y="3105907"/>
            <a:ext cx="1481449" cy="1364683"/>
            <a:chOff x="3817988" y="4216878"/>
            <a:chExt cx="1481449" cy="1364683"/>
          </a:xfrm>
          <a:solidFill>
            <a:schemeClr val="bg2"/>
          </a:solidFill>
        </p:grpSpPr>
        <p:sp>
          <p:nvSpPr>
            <p:cNvPr id="12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868639" y="987574"/>
            <a:ext cx="3268038" cy="786774"/>
            <a:chOff x="846282" y="2098545"/>
            <a:chExt cx="3268038" cy="786774"/>
          </a:xfrm>
        </p:grpSpPr>
        <p:sp>
          <p:nvSpPr>
            <p:cNvPr id="18" name="TextBox 61"/>
            <p:cNvSpPr txBox="1">
              <a:spLocks noChangeArrowheads="1"/>
            </p:cNvSpPr>
            <p:nvPr/>
          </p:nvSpPr>
          <p:spPr bwMode="auto">
            <a:xfrm flipH="1">
              <a:off x="846282" y="2421769"/>
              <a:ext cx="213172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图框是一个块参照，不限匿名块和有名块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 flipH="1">
              <a:off x="868638" y="209854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图块图框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868639" y="2885319"/>
              <a:ext cx="324568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9"/>
          <p:cNvGrpSpPr/>
          <p:nvPr/>
        </p:nvGrpSpPr>
        <p:grpSpPr>
          <a:xfrm>
            <a:off x="5792861" y="1707654"/>
            <a:ext cx="2565352" cy="786774"/>
            <a:chOff x="5770504" y="2818625"/>
            <a:chExt cx="2565352" cy="786774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6042251" y="3141849"/>
              <a:ext cx="229360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图框由一条多段线组成，包括二维多段线和三维多段线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064607" y="281862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多线图框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5770504" y="3605399"/>
              <a:ext cx="254806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28"/>
          <p:cNvGrpSpPr/>
          <p:nvPr/>
        </p:nvGrpSpPr>
        <p:grpSpPr>
          <a:xfrm>
            <a:off x="5072781" y="3486368"/>
            <a:ext cx="3263072" cy="759598"/>
            <a:chOff x="5050424" y="4597339"/>
            <a:chExt cx="3263072" cy="759598"/>
          </a:xfrm>
        </p:grpSpPr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6168926" y="4886213"/>
              <a:ext cx="209549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图框由多条首尾相连的直线组成，也可以包含多段线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6191282" y="459733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单线图框</a:t>
              </a:r>
              <a:endParaRPr lang="en-US" altLang="zh-CN" sz="1600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 flipV="1">
              <a:off x="5050424" y="5349763"/>
              <a:ext cx="3263072" cy="7174"/>
            </a:xfrm>
            <a:prstGeom prst="line">
              <a:avLst/>
            </a:prstGeom>
            <a:ln w="12700">
              <a:solidFill>
                <a:schemeClr val="bg2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34"/>
          <p:cNvGrpSpPr/>
          <p:nvPr/>
        </p:nvGrpSpPr>
        <p:grpSpPr>
          <a:xfrm>
            <a:off x="3485913" y="1935063"/>
            <a:ext cx="742098" cy="2105445"/>
            <a:chOff x="3463556" y="3046034"/>
            <a:chExt cx="742098" cy="2105445"/>
          </a:xfrm>
          <a:solidFill>
            <a:schemeClr val="tx2"/>
          </a:solidFill>
        </p:grpSpPr>
        <p:sp>
          <p:nvSpPr>
            <p:cNvPr id="36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7"/>
          <p:cNvGrpSpPr/>
          <p:nvPr/>
        </p:nvGrpSpPr>
        <p:grpSpPr>
          <a:xfrm>
            <a:off x="844255" y="2715766"/>
            <a:ext cx="2639984" cy="770065"/>
            <a:chOff x="821898" y="3826737"/>
            <a:chExt cx="2639984" cy="770065"/>
          </a:xfrm>
        </p:grpSpPr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 flipH="1">
              <a:off x="821898" y="4133252"/>
              <a:ext cx="215610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图框是一个外部参照，参照文件位置不限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860810" y="3826737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引用图框</a:t>
              </a:r>
              <a:endParaRPr lang="en-US" altLang="zh-CN" sz="1600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ln w="12700">
              <a:solidFill>
                <a:schemeClr val="tx2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5775790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285866"/>
            <a:ext cx="48387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14282" y="785800"/>
            <a:ext cx="857256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基本概念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图框短边尺寸为高度，长边尺寸为宽度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图框的长宽比 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= 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宽度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/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高度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357436"/>
            <a:ext cx="31718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57158" y="4000510"/>
            <a:ext cx="3357586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带外框的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A3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图框，尺寸为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420×297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，长宽比为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420/297=1.41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；不带外框的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A3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图框，尺寸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385×277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，长宽比为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385/277=1.39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0954" y="785800"/>
            <a:ext cx="51244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85720" y="857238"/>
            <a:ext cx="3357586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多种图框尺寸混合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图框最小高度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237.6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，最大高度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356.4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，考虑计算机精度误差，取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358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图框的长宽比，没有加长的图框为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1.414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（即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420/297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），有加长的图框为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2.121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（即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630/297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），考虑计算机精度误差，取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1.34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2.19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0" y="3357568"/>
            <a:ext cx="32194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筛选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06" y="928676"/>
            <a:ext cx="31623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071934" y="867628"/>
            <a:ext cx="4500594" cy="11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图块特性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图框为块或外部参照时，可以指定块名，为外部参照时可以指定参照文件名称，加强图框识别准确性。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643188"/>
            <a:ext cx="4867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571472" y="2714626"/>
            <a:ext cx="3143272" cy="11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颜色图层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指定图框的颜色或图层，最大限度的提升图框的识别准确性，但可能会降低打印速度。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顺序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28596" y="785800"/>
            <a:ext cx="450059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打印顺序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同一个布局内，有多个图框时可以指定打印顺序。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t="80165"/>
          <a:stretch>
            <a:fillRect/>
          </a:stretch>
        </p:blipFill>
        <p:spPr bwMode="auto">
          <a:xfrm>
            <a:off x="4286248" y="714362"/>
            <a:ext cx="4286280" cy="930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F1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58" y="1785932"/>
            <a:ext cx="1737445" cy="1211639"/>
          </a:xfrm>
          <a:prstGeom prst="rect">
            <a:avLst/>
          </a:prstGeom>
        </p:spPr>
      </p:pic>
      <p:pic>
        <p:nvPicPr>
          <p:cNvPr id="12" name="图片 11" descr="F2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1161" y="1785932"/>
            <a:ext cx="1737445" cy="1211639"/>
          </a:xfrm>
          <a:prstGeom prst="rect">
            <a:avLst/>
          </a:prstGeom>
        </p:spPr>
      </p:pic>
      <p:pic>
        <p:nvPicPr>
          <p:cNvPr id="14" name="图片 13" descr="F3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2863" y="1785932"/>
            <a:ext cx="1737445" cy="1211639"/>
          </a:xfrm>
          <a:prstGeom prst="rect">
            <a:avLst/>
          </a:prstGeom>
        </p:spPr>
      </p:pic>
      <p:pic>
        <p:nvPicPr>
          <p:cNvPr id="15" name="图片 14" descr="F4.b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4565" y="1785932"/>
            <a:ext cx="1737445" cy="1211639"/>
          </a:xfrm>
          <a:prstGeom prst="rect">
            <a:avLst/>
          </a:prstGeom>
        </p:spPr>
      </p:pic>
      <p:pic>
        <p:nvPicPr>
          <p:cNvPr id="16" name="图片 15" descr="F5.b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459" y="3429006"/>
            <a:ext cx="1737445" cy="1211639"/>
          </a:xfrm>
          <a:prstGeom prst="rect">
            <a:avLst/>
          </a:prstGeom>
        </p:spPr>
      </p:pic>
      <p:pic>
        <p:nvPicPr>
          <p:cNvPr id="17" name="图片 16" descr="F6.bmp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161" y="3429006"/>
            <a:ext cx="1737445" cy="1211639"/>
          </a:xfrm>
          <a:prstGeom prst="rect">
            <a:avLst/>
          </a:prstGeom>
        </p:spPr>
      </p:pic>
      <p:pic>
        <p:nvPicPr>
          <p:cNvPr id="18" name="图片 17" descr="F7.bmp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2863" y="3429006"/>
            <a:ext cx="1737445" cy="1211639"/>
          </a:xfrm>
          <a:prstGeom prst="rect">
            <a:avLst/>
          </a:prstGeom>
        </p:spPr>
      </p:pic>
      <p:pic>
        <p:nvPicPr>
          <p:cNvPr id="19" name="图片 18" descr="F8.bmp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84565" y="3429006"/>
            <a:ext cx="1737445" cy="121163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1472" y="3080569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横向，左上→右下</a:t>
            </a:r>
            <a:endParaRPr lang="zh-CN" alt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4714890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竖向，左上→右下</a:t>
            </a:r>
            <a:endParaRPr lang="zh-CN" alt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2643174" y="3071816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横向，右上→左下</a:t>
            </a:r>
            <a:endParaRPr lang="zh-CN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2643174" y="4714890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竖向，左下→右上</a:t>
            </a:r>
            <a:endParaRPr lang="zh-CN" alt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4714876" y="3071816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横向，左下→右上</a:t>
            </a:r>
            <a:endParaRPr lang="zh-CN" altLang="en-US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6786578" y="3071816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横向，右下→左上</a:t>
            </a:r>
            <a:endParaRPr lang="zh-CN" alt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4714876" y="4714890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竖向，右上→左下</a:t>
            </a:r>
            <a:endParaRPr lang="zh-CN" alt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6786578" y="4714890"/>
            <a:ext cx="1714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竖向，右下→左上</a:t>
            </a:r>
            <a:endParaRPr lang="zh-CN" alt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3909860" y="1707654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页面设置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54147" y="2433609"/>
            <a:ext cx="3268081" cy="0"/>
          </a:xfrm>
          <a:prstGeom prst="line">
            <a:avLst/>
          </a:prstGeom>
          <a:ln w="9525">
            <a:solidFill>
              <a:schemeClr val="tx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9"/>
          <p:cNvSpPr txBox="1"/>
          <p:nvPr/>
        </p:nvSpPr>
        <p:spPr>
          <a:xfrm>
            <a:off x="4015127" y="2574367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设备与纸张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5126" y="2877918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样式与选项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718343" y="2577625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比例与偏移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5718344" y="2881626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多规格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2123728" y="1707654"/>
            <a:ext cx="1512168" cy="1512168"/>
            <a:chOff x="2118480" y="1316166"/>
            <a:chExt cx="1512168" cy="1512168"/>
          </a:xfrm>
        </p:grpSpPr>
        <p:sp>
          <p:nvSpPr>
            <p:cNvPr id="17" name="椭圆 16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67"/>
            <p:cNvSpPr txBox="1"/>
            <p:nvPr/>
          </p:nvSpPr>
          <p:spPr>
            <a:xfrm>
              <a:off x="2396584" y="1556810"/>
              <a:ext cx="123406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altLang="zh-CN" sz="6000" spc="225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itchFamily="34" charset="-122"/>
                </a:rPr>
                <a:t>02</a:t>
              </a:r>
              <a:endParaRPr lang="zh-CN" altLang="en-US" sz="6000" spc="225" dirty="0">
                <a:solidFill>
                  <a:schemeClr val="accent2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723825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页面设置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500562" y="1142990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设备与纸张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选择打印设备和纸张型号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500562" y="2071684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样式与选项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指定打印样式和打印选项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4500562" y="300037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比例与偏移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指定打印比例与偏移值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500562" y="391952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多规格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指定多规格设置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53766"/>
            <a:ext cx="3751371" cy="41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897669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1561157" y="1425377"/>
            <a:ext cx="1704975" cy="1722437"/>
            <a:chOff x="1561157" y="1594371"/>
            <a:chExt cx="1704975" cy="1722437"/>
          </a:xfrm>
        </p:grpSpPr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1561157" y="1594371"/>
              <a:ext cx="1704975" cy="1722437"/>
            </a:xfrm>
            <a:custGeom>
              <a:avLst/>
              <a:gdLst>
                <a:gd name="T0" fmla="*/ 843120 w 455"/>
                <a:gd name="T1" fmla="*/ 1722437 h 459"/>
                <a:gd name="T2" fmla="*/ 1704975 w 455"/>
                <a:gd name="T3" fmla="*/ 863095 h 459"/>
                <a:gd name="T4" fmla="*/ 843120 w 455"/>
                <a:gd name="T5" fmla="*/ 0 h 459"/>
                <a:gd name="T6" fmla="*/ 0 w 455"/>
                <a:gd name="T7" fmla="*/ 694228 h 459"/>
                <a:gd name="T8" fmla="*/ 18736 w 455"/>
                <a:gd name="T9" fmla="*/ 1722437 h 459"/>
                <a:gd name="T10" fmla="*/ 843120 w 455"/>
                <a:gd name="T11" fmla="*/ 1722437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5"/>
                <a:gd name="T19" fmla="*/ 0 h 459"/>
                <a:gd name="T20" fmla="*/ 455 w 455"/>
                <a:gd name="T21" fmla="*/ 459 h 4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692"/>
            <p:cNvSpPr>
              <a:spLocks noChangeArrowheads="1"/>
            </p:cNvSpPr>
            <p:nvPr/>
          </p:nvSpPr>
          <p:spPr bwMode="auto">
            <a:xfrm>
              <a:off x="2010421" y="177227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1624657" y="2500620"/>
              <a:ext cx="156845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HP DeskJet 3630</a:t>
              </a:r>
            </a:p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HP LaserJet 1020</a:t>
              </a:r>
            </a:p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……</a:t>
              </a:r>
              <a:endPara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直接连接符 4"/>
            <p:cNvSpPr>
              <a:spLocks noChangeShapeType="1"/>
            </p:cNvSpPr>
            <p:nvPr/>
          </p:nvSpPr>
          <p:spPr bwMode="auto">
            <a:xfrm>
              <a:off x="1710382" y="2452712"/>
              <a:ext cx="138747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0" name="TextBox 60"/>
          <p:cNvSpPr>
            <a:spLocks noChangeArrowheads="1"/>
          </p:cNvSpPr>
          <p:nvPr/>
        </p:nvSpPr>
        <p:spPr bwMode="auto">
          <a:xfrm>
            <a:off x="1661536" y="3290659"/>
            <a:ext cx="1338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实体打印机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直接连接符 65"/>
          <p:cNvSpPr>
            <a:spLocks noChangeShapeType="1"/>
          </p:cNvSpPr>
          <p:nvPr/>
        </p:nvSpPr>
        <p:spPr bwMode="auto">
          <a:xfrm>
            <a:off x="1526688" y="3652609"/>
            <a:ext cx="1666418" cy="0"/>
          </a:xfrm>
          <a:prstGeom prst="line">
            <a:avLst/>
          </a:prstGeom>
          <a:noFill/>
          <a:ln w="508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515575" y="3657371"/>
            <a:ext cx="175055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通过物理打印机，把图批量打印到纸张上，也可以批量打印到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PLT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文件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3" name="直接连接符 62"/>
          <p:cNvSpPr>
            <a:spLocks noChangeShapeType="1"/>
          </p:cNvSpPr>
          <p:nvPr/>
        </p:nvSpPr>
        <p:spPr bwMode="auto">
          <a:xfrm>
            <a:off x="1526687" y="4262209"/>
            <a:ext cx="1666419" cy="0"/>
          </a:xfrm>
          <a:prstGeom prst="line">
            <a:avLst/>
          </a:prstGeom>
          <a:noFill/>
          <a:ln w="508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3" name="组合 13"/>
          <p:cNvGrpSpPr/>
          <p:nvPr/>
        </p:nvGrpSpPr>
        <p:grpSpPr>
          <a:xfrm>
            <a:off x="3850073" y="1425377"/>
            <a:ext cx="1704975" cy="1844968"/>
            <a:chOff x="1561157" y="1594371"/>
            <a:chExt cx="1704975" cy="1844968"/>
          </a:xfrm>
        </p:grpSpPr>
        <p:sp>
          <p:nvSpPr>
            <p:cNvPr id="15" name="Freeform 5"/>
            <p:cNvSpPr>
              <a:spLocks noChangeArrowheads="1"/>
            </p:cNvSpPr>
            <p:nvPr/>
          </p:nvSpPr>
          <p:spPr bwMode="auto">
            <a:xfrm>
              <a:off x="1561157" y="1594371"/>
              <a:ext cx="1704975" cy="1722437"/>
            </a:xfrm>
            <a:custGeom>
              <a:avLst/>
              <a:gdLst>
                <a:gd name="T0" fmla="*/ 843120 w 455"/>
                <a:gd name="T1" fmla="*/ 1722437 h 459"/>
                <a:gd name="T2" fmla="*/ 1704975 w 455"/>
                <a:gd name="T3" fmla="*/ 863095 h 459"/>
                <a:gd name="T4" fmla="*/ 843120 w 455"/>
                <a:gd name="T5" fmla="*/ 0 h 459"/>
                <a:gd name="T6" fmla="*/ 0 w 455"/>
                <a:gd name="T7" fmla="*/ 694228 h 459"/>
                <a:gd name="T8" fmla="*/ 18736 w 455"/>
                <a:gd name="T9" fmla="*/ 1722437 h 459"/>
                <a:gd name="T10" fmla="*/ 843120 w 455"/>
                <a:gd name="T11" fmla="*/ 1722437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5"/>
                <a:gd name="T19" fmla="*/ 0 h 459"/>
                <a:gd name="T20" fmla="*/ 455 w 455"/>
                <a:gd name="T21" fmla="*/ 459 h 4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692"/>
            <p:cNvSpPr>
              <a:spLocks noChangeArrowheads="1"/>
            </p:cNvSpPr>
            <p:nvPr/>
          </p:nvSpPr>
          <p:spPr bwMode="auto">
            <a:xfrm>
              <a:off x="2010421" y="177227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24657" y="2500620"/>
              <a:ext cx="1568450" cy="93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DWG To PDF.PC3</a:t>
              </a:r>
            </a:p>
            <a:p>
              <a:r>
                <a:rPr lang="en-US" altLang="zh-CN" sz="1100" dirty="0" err="1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pdfFactory</a:t>
              </a:r>
              <a:endParaRPr lang="en-US" altLang="zh-CN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……</a:t>
              </a:r>
            </a:p>
            <a:p>
              <a:endParaRPr lang="en-US" altLang="zh-CN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  <a:p>
              <a:endPara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直接连接符 4"/>
            <p:cNvSpPr>
              <a:spLocks noChangeShapeType="1"/>
            </p:cNvSpPr>
            <p:nvPr/>
          </p:nvSpPr>
          <p:spPr bwMode="auto">
            <a:xfrm>
              <a:off x="1710382" y="2452712"/>
              <a:ext cx="138747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TextBox 60"/>
          <p:cNvSpPr>
            <a:spLocks noChangeArrowheads="1"/>
          </p:cNvSpPr>
          <p:nvPr/>
        </p:nvSpPr>
        <p:spPr bwMode="auto">
          <a:xfrm>
            <a:off x="4000496" y="3290659"/>
            <a:ext cx="13179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PDF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打印机</a:t>
            </a:r>
            <a:endParaRPr lang="zh-CN" altLang="en-US" dirty="0"/>
          </a:p>
        </p:txBody>
      </p:sp>
      <p:sp>
        <p:nvSpPr>
          <p:cNvPr id="20" name="直接连接符 65"/>
          <p:cNvSpPr>
            <a:spLocks noChangeShapeType="1"/>
          </p:cNvSpPr>
          <p:nvPr/>
        </p:nvSpPr>
        <p:spPr bwMode="auto">
          <a:xfrm>
            <a:off x="3815604" y="3652609"/>
            <a:ext cx="1666418" cy="0"/>
          </a:xfrm>
          <a:prstGeom prst="line">
            <a:avLst/>
          </a:prstGeom>
          <a:noFill/>
          <a:ln w="508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3804491" y="3657371"/>
            <a:ext cx="17505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通过虚拟打印机，把图批量打印到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PDF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，一个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PDF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文件对应多个图或一个图</a:t>
            </a:r>
            <a:endParaRPr lang="zh-CN" altLang="en-US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2" name="直接连接符 62"/>
          <p:cNvSpPr>
            <a:spLocks noChangeShapeType="1"/>
          </p:cNvSpPr>
          <p:nvPr/>
        </p:nvSpPr>
        <p:spPr bwMode="auto">
          <a:xfrm>
            <a:off x="3815603" y="4262209"/>
            <a:ext cx="1666419" cy="0"/>
          </a:xfrm>
          <a:prstGeom prst="line">
            <a:avLst/>
          </a:prstGeom>
          <a:noFill/>
          <a:ln w="508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4" name="组合 22"/>
          <p:cNvGrpSpPr/>
          <p:nvPr/>
        </p:nvGrpSpPr>
        <p:grpSpPr>
          <a:xfrm>
            <a:off x="6179393" y="1425377"/>
            <a:ext cx="1704975" cy="1722437"/>
            <a:chOff x="1561157" y="1594371"/>
            <a:chExt cx="1704975" cy="1722437"/>
          </a:xfrm>
        </p:grpSpPr>
        <p:sp>
          <p:nvSpPr>
            <p:cNvPr id="24" name="Freeform 5"/>
            <p:cNvSpPr>
              <a:spLocks noChangeArrowheads="1"/>
            </p:cNvSpPr>
            <p:nvPr/>
          </p:nvSpPr>
          <p:spPr bwMode="auto">
            <a:xfrm>
              <a:off x="1561157" y="1594371"/>
              <a:ext cx="1704975" cy="1722437"/>
            </a:xfrm>
            <a:custGeom>
              <a:avLst/>
              <a:gdLst>
                <a:gd name="T0" fmla="*/ 843120 w 455"/>
                <a:gd name="T1" fmla="*/ 1722437 h 459"/>
                <a:gd name="T2" fmla="*/ 1704975 w 455"/>
                <a:gd name="T3" fmla="*/ 863095 h 459"/>
                <a:gd name="T4" fmla="*/ 843120 w 455"/>
                <a:gd name="T5" fmla="*/ 0 h 459"/>
                <a:gd name="T6" fmla="*/ 0 w 455"/>
                <a:gd name="T7" fmla="*/ 694228 h 459"/>
                <a:gd name="T8" fmla="*/ 18736 w 455"/>
                <a:gd name="T9" fmla="*/ 1722437 h 459"/>
                <a:gd name="T10" fmla="*/ 843120 w 455"/>
                <a:gd name="T11" fmla="*/ 1722437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5"/>
                <a:gd name="T19" fmla="*/ 0 h 459"/>
                <a:gd name="T20" fmla="*/ 455 w 455"/>
                <a:gd name="T21" fmla="*/ 459 h 4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692"/>
            <p:cNvSpPr>
              <a:spLocks noChangeArrowheads="1"/>
            </p:cNvSpPr>
            <p:nvPr/>
          </p:nvSpPr>
          <p:spPr bwMode="auto">
            <a:xfrm>
              <a:off x="2010421" y="177227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24657" y="2500620"/>
              <a:ext cx="156845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Publish To JPG.pc3</a:t>
              </a:r>
            </a:p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DWF6 ePlot.pc3</a:t>
              </a:r>
            </a:p>
            <a:p>
              <a:r>
                <a:rPr lang="en-US" altLang="zh-CN" sz="1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……</a:t>
              </a:r>
            </a:p>
            <a:p>
              <a:endPara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直接连接符 4"/>
            <p:cNvSpPr>
              <a:spLocks noChangeShapeType="1"/>
            </p:cNvSpPr>
            <p:nvPr/>
          </p:nvSpPr>
          <p:spPr bwMode="auto">
            <a:xfrm>
              <a:off x="1710382" y="2452712"/>
              <a:ext cx="138747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31" name="TextBox 60"/>
          <p:cNvSpPr>
            <a:spLocks noChangeArrowheads="1"/>
          </p:cNvSpPr>
          <p:nvPr/>
        </p:nvSpPr>
        <p:spPr bwMode="auto">
          <a:xfrm>
            <a:off x="6215074" y="3290659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其他虚拟打印机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32" name="直接连接符 65"/>
          <p:cNvSpPr>
            <a:spLocks noChangeShapeType="1"/>
          </p:cNvSpPr>
          <p:nvPr/>
        </p:nvSpPr>
        <p:spPr bwMode="auto">
          <a:xfrm>
            <a:off x="6144924" y="3652609"/>
            <a:ext cx="1666418" cy="0"/>
          </a:xfrm>
          <a:prstGeom prst="line">
            <a:avLst/>
          </a:prstGeom>
          <a:noFill/>
          <a:ln w="5080">
            <a:solidFill>
              <a:schemeClr val="bg2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133811" y="3657371"/>
            <a:ext cx="17505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通过虚拟打印机，把图批量打印到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DWF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或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JPG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等，一个文件对应一个图</a:t>
            </a:r>
            <a:endParaRPr lang="zh-CN" altLang="en-US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4" name="直接连接符 62"/>
          <p:cNvSpPr>
            <a:spLocks noChangeShapeType="1"/>
          </p:cNvSpPr>
          <p:nvPr/>
        </p:nvSpPr>
        <p:spPr bwMode="auto">
          <a:xfrm>
            <a:off x="6144923" y="4262209"/>
            <a:ext cx="1666419" cy="0"/>
          </a:xfrm>
          <a:prstGeom prst="line">
            <a:avLst/>
          </a:prstGeom>
          <a:noFill/>
          <a:ln w="5080">
            <a:solidFill>
              <a:schemeClr val="bg2"/>
            </a:solidFill>
            <a:bevel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0413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 animBg="1"/>
      <p:bldP spid="19" grpId="0"/>
      <p:bldP spid="20" grpId="0" animBg="1"/>
      <p:bldP spid="21" grpId="0"/>
      <p:bldP spid="22" grpId="0" animBg="1"/>
      <p:bldP spid="31" grpId="0"/>
      <p:bldP spid="32" grpId="0" animBg="1"/>
      <p:bldP spid="33" grpId="0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2832976" y="1028516"/>
            <a:ext cx="3525071" cy="3525019"/>
            <a:chOff x="2664819" y="945426"/>
            <a:chExt cx="3854049" cy="3853993"/>
          </a:xfrm>
        </p:grpSpPr>
        <p:sp>
          <p:nvSpPr>
            <p:cNvPr id="6" name="任意多边形 5"/>
            <p:cNvSpPr/>
            <p:nvPr/>
          </p:nvSpPr>
          <p:spPr>
            <a:xfrm>
              <a:off x="4635368" y="2273662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5400000">
              <a:off x="3309481" y="2920001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0800000">
              <a:off x="2664819" y="1595846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16200000">
              <a:off x="3990704" y="949508"/>
              <a:ext cx="1883500" cy="1875336"/>
            </a:xfrm>
            <a:custGeom>
              <a:avLst/>
              <a:gdLst>
                <a:gd name="connsiteX0" fmla="*/ 1879360 w 2511333"/>
                <a:gd name="connsiteY0" fmla="*/ 0 h 2500448"/>
                <a:gd name="connsiteX1" fmla="*/ 2384935 w 2511333"/>
                <a:gd name="connsiteY1" fmla="*/ 0 h 2500448"/>
                <a:gd name="connsiteX2" fmla="*/ 2511333 w 2511333"/>
                <a:gd name="connsiteY2" fmla="*/ 126398 h 2500448"/>
                <a:gd name="connsiteX3" fmla="*/ 2511333 w 2511333"/>
                <a:gd name="connsiteY3" fmla="*/ 631973 h 2500448"/>
                <a:gd name="connsiteX4" fmla="*/ 2384935 w 2511333"/>
                <a:gd name="connsiteY4" fmla="*/ 758371 h 2500448"/>
                <a:gd name="connsiteX5" fmla="*/ 2054246 w 2511333"/>
                <a:gd name="connsiteY5" fmla="*/ 758371 h 2500448"/>
                <a:gd name="connsiteX6" fmla="*/ 2054246 w 2511333"/>
                <a:gd name="connsiteY6" fmla="*/ 759151 h 2500448"/>
                <a:gd name="connsiteX7" fmla="*/ 2046514 w 2511333"/>
                <a:gd name="connsiteY7" fmla="*/ 758371 h 2500448"/>
                <a:gd name="connsiteX8" fmla="*/ 1665789 w 2511333"/>
                <a:gd name="connsiteY8" fmla="*/ 1068670 h 2500448"/>
                <a:gd name="connsiteX9" fmla="*/ 1658096 w 2511333"/>
                <a:gd name="connsiteY9" fmla="*/ 1144994 h 2500448"/>
                <a:gd name="connsiteX10" fmla="*/ 1654629 w 2511333"/>
                <a:gd name="connsiteY10" fmla="*/ 1144994 h 2500448"/>
                <a:gd name="connsiteX11" fmla="*/ 1654629 w 2511333"/>
                <a:gd name="connsiteY11" fmla="*/ 2224671 h 2500448"/>
                <a:gd name="connsiteX12" fmla="*/ 1378852 w 2511333"/>
                <a:gd name="connsiteY12" fmla="*/ 2500448 h 2500448"/>
                <a:gd name="connsiteX13" fmla="*/ 275777 w 2511333"/>
                <a:gd name="connsiteY13" fmla="*/ 2500448 h 2500448"/>
                <a:gd name="connsiteX14" fmla="*/ 0 w 2511333"/>
                <a:gd name="connsiteY14" fmla="*/ 2224671 h 2500448"/>
                <a:gd name="connsiteX15" fmla="*/ 0 w 2511333"/>
                <a:gd name="connsiteY15" fmla="*/ 1121596 h 2500448"/>
                <a:gd name="connsiteX16" fmla="*/ 275777 w 2511333"/>
                <a:gd name="connsiteY16" fmla="*/ 845819 h 2500448"/>
                <a:gd name="connsiteX17" fmla="*/ 1364353 w 2511333"/>
                <a:gd name="connsiteY17" fmla="*/ 845819 h 2500448"/>
                <a:gd name="connsiteX18" fmla="*/ 1442663 w 2511333"/>
                <a:gd name="connsiteY18" fmla="*/ 837925 h 2500448"/>
                <a:gd name="connsiteX19" fmla="*/ 1745067 w 2511333"/>
                <a:gd name="connsiteY19" fmla="*/ 535521 h 2500448"/>
                <a:gd name="connsiteX20" fmla="*/ 1752962 w 2511333"/>
                <a:gd name="connsiteY20" fmla="*/ 457210 h 2500448"/>
                <a:gd name="connsiteX21" fmla="*/ 1752962 w 2511333"/>
                <a:gd name="connsiteY21" fmla="*/ 457190 h 2500448"/>
                <a:gd name="connsiteX22" fmla="*/ 1752762 w 2511333"/>
                <a:gd name="connsiteY22" fmla="*/ 455204 h 2500448"/>
                <a:gd name="connsiteX23" fmla="*/ 1752962 w 2511333"/>
                <a:gd name="connsiteY23" fmla="*/ 455204 h 2500448"/>
                <a:gd name="connsiteX24" fmla="*/ 1752962 w 2511333"/>
                <a:gd name="connsiteY24" fmla="*/ 126398 h 2500448"/>
                <a:gd name="connsiteX25" fmla="*/ 1879360 w 2511333"/>
                <a:gd name="connsiteY25" fmla="*/ 0 h 250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1333" h="2500448">
                  <a:moveTo>
                    <a:pt x="1879360" y="0"/>
                  </a:moveTo>
                  <a:lnTo>
                    <a:pt x="2384935" y="0"/>
                  </a:lnTo>
                  <a:cubicBezTo>
                    <a:pt x="2454743" y="0"/>
                    <a:pt x="2511333" y="56590"/>
                    <a:pt x="2511333" y="126398"/>
                  </a:cubicBezTo>
                  <a:lnTo>
                    <a:pt x="2511333" y="631973"/>
                  </a:lnTo>
                  <a:cubicBezTo>
                    <a:pt x="2511333" y="701781"/>
                    <a:pt x="2454743" y="758371"/>
                    <a:pt x="2384935" y="758371"/>
                  </a:cubicBezTo>
                  <a:lnTo>
                    <a:pt x="2054246" y="758371"/>
                  </a:lnTo>
                  <a:lnTo>
                    <a:pt x="2054246" y="759151"/>
                  </a:lnTo>
                  <a:lnTo>
                    <a:pt x="2046514" y="758371"/>
                  </a:lnTo>
                  <a:cubicBezTo>
                    <a:pt x="1858714" y="758371"/>
                    <a:pt x="1702027" y="891583"/>
                    <a:pt x="1665789" y="1068670"/>
                  </a:cubicBezTo>
                  <a:lnTo>
                    <a:pt x="1658096" y="1144994"/>
                  </a:lnTo>
                  <a:lnTo>
                    <a:pt x="1654629" y="1144994"/>
                  </a:lnTo>
                  <a:lnTo>
                    <a:pt x="1654629" y="2224671"/>
                  </a:lnTo>
                  <a:cubicBezTo>
                    <a:pt x="1654629" y="2376978"/>
                    <a:pt x="1531159" y="2500448"/>
                    <a:pt x="1378852" y="2500448"/>
                  </a:cubicBezTo>
                  <a:lnTo>
                    <a:pt x="275777" y="2500448"/>
                  </a:lnTo>
                  <a:cubicBezTo>
                    <a:pt x="123470" y="2500448"/>
                    <a:pt x="0" y="2376978"/>
                    <a:pt x="0" y="2224671"/>
                  </a:cubicBezTo>
                  <a:lnTo>
                    <a:pt x="0" y="1121596"/>
                  </a:lnTo>
                  <a:cubicBezTo>
                    <a:pt x="0" y="969289"/>
                    <a:pt x="123470" y="845819"/>
                    <a:pt x="275777" y="845819"/>
                  </a:cubicBezTo>
                  <a:lnTo>
                    <a:pt x="1364353" y="845819"/>
                  </a:lnTo>
                  <a:lnTo>
                    <a:pt x="1442663" y="837925"/>
                  </a:lnTo>
                  <a:cubicBezTo>
                    <a:pt x="1594453" y="806864"/>
                    <a:pt x="1714007" y="687310"/>
                    <a:pt x="1745067" y="535521"/>
                  </a:cubicBezTo>
                  <a:lnTo>
                    <a:pt x="1752962" y="457210"/>
                  </a:lnTo>
                  <a:lnTo>
                    <a:pt x="1752962" y="457190"/>
                  </a:lnTo>
                  <a:lnTo>
                    <a:pt x="1752762" y="455204"/>
                  </a:lnTo>
                  <a:lnTo>
                    <a:pt x="1752962" y="455204"/>
                  </a:lnTo>
                  <a:lnTo>
                    <a:pt x="1752962" y="126398"/>
                  </a:lnTo>
                  <a:cubicBezTo>
                    <a:pt x="1752962" y="56590"/>
                    <a:pt x="1809552" y="0"/>
                    <a:pt x="18793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4171351" y="1113582"/>
              <a:ext cx="226434" cy="216000"/>
            </a:xfrm>
            <a:custGeom>
              <a:avLst/>
              <a:gdLst>
                <a:gd name="T0" fmla="*/ 1302 w 1302"/>
                <a:gd name="T1" fmla="*/ 651 h 1241"/>
                <a:gd name="T2" fmla="*/ 1297 w 1302"/>
                <a:gd name="T3" fmla="*/ 675 h 1241"/>
                <a:gd name="T4" fmla="*/ 1285 w 1302"/>
                <a:gd name="T5" fmla="*/ 694 h 1241"/>
                <a:gd name="T6" fmla="*/ 1266 w 1302"/>
                <a:gd name="T7" fmla="*/ 708 h 1241"/>
                <a:gd name="T8" fmla="*/ 1241 w 1302"/>
                <a:gd name="T9" fmla="*/ 712 h 1241"/>
                <a:gd name="T10" fmla="*/ 1230 w 1302"/>
                <a:gd name="T11" fmla="*/ 711 h 1241"/>
                <a:gd name="T12" fmla="*/ 1209 w 1302"/>
                <a:gd name="T13" fmla="*/ 703 h 1241"/>
                <a:gd name="T14" fmla="*/ 1199 w 1302"/>
                <a:gd name="T15" fmla="*/ 695 h 1241"/>
                <a:gd name="T16" fmla="*/ 653 w 1302"/>
                <a:gd name="T17" fmla="*/ 149 h 1241"/>
                <a:gd name="T18" fmla="*/ 104 w 1302"/>
                <a:gd name="T19" fmla="*/ 694 h 1241"/>
                <a:gd name="T20" fmla="*/ 104 w 1302"/>
                <a:gd name="T21" fmla="*/ 694 h 1241"/>
                <a:gd name="T22" fmla="*/ 84 w 1302"/>
                <a:gd name="T23" fmla="*/ 708 h 1241"/>
                <a:gd name="T24" fmla="*/ 61 w 1302"/>
                <a:gd name="T25" fmla="*/ 712 h 1241"/>
                <a:gd name="T26" fmla="*/ 49 w 1302"/>
                <a:gd name="T27" fmla="*/ 711 h 1241"/>
                <a:gd name="T28" fmla="*/ 27 w 1302"/>
                <a:gd name="T29" fmla="*/ 701 h 1241"/>
                <a:gd name="T30" fmla="*/ 11 w 1302"/>
                <a:gd name="T31" fmla="*/ 686 h 1241"/>
                <a:gd name="T32" fmla="*/ 1 w 1302"/>
                <a:gd name="T33" fmla="*/ 663 h 1241"/>
                <a:gd name="T34" fmla="*/ 0 w 1302"/>
                <a:gd name="T35" fmla="*/ 651 h 1241"/>
                <a:gd name="T36" fmla="*/ 5 w 1302"/>
                <a:gd name="T37" fmla="*/ 627 h 1241"/>
                <a:gd name="T38" fmla="*/ 19 w 1302"/>
                <a:gd name="T39" fmla="*/ 607 h 1241"/>
                <a:gd name="T40" fmla="*/ 607 w 1302"/>
                <a:gd name="T41" fmla="*/ 18 h 1241"/>
                <a:gd name="T42" fmla="*/ 627 w 1302"/>
                <a:gd name="T43" fmla="*/ 5 h 1241"/>
                <a:gd name="T44" fmla="*/ 651 w 1302"/>
                <a:gd name="T45" fmla="*/ 0 h 1241"/>
                <a:gd name="T46" fmla="*/ 651 w 1302"/>
                <a:gd name="T47" fmla="*/ 0 h 1241"/>
                <a:gd name="T48" fmla="*/ 655 w 1302"/>
                <a:gd name="T49" fmla="*/ 0 h 1241"/>
                <a:gd name="T50" fmla="*/ 655 w 1302"/>
                <a:gd name="T51" fmla="*/ 0 h 1241"/>
                <a:gd name="T52" fmla="*/ 658 w 1302"/>
                <a:gd name="T53" fmla="*/ 0 h 1241"/>
                <a:gd name="T54" fmla="*/ 658 w 1302"/>
                <a:gd name="T55" fmla="*/ 0 h 1241"/>
                <a:gd name="T56" fmla="*/ 679 w 1302"/>
                <a:gd name="T57" fmla="*/ 6 h 1241"/>
                <a:gd name="T58" fmla="*/ 696 w 1302"/>
                <a:gd name="T59" fmla="*/ 20 h 1241"/>
                <a:gd name="T60" fmla="*/ 936 w 1302"/>
                <a:gd name="T61" fmla="*/ 260 h 1241"/>
                <a:gd name="T62" fmla="*/ 936 w 1302"/>
                <a:gd name="T63" fmla="*/ 203 h 1241"/>
                <a:gd name="T64" fmla="*/ 941 w 1302"/>
                <a:gd name="T65" fmla="*/ 180 h 1241"/>
                <a:gd name="T66" fmla="*/ 955 w 1302"/>
                <a:gd name="T67" fmla="*/ 160 h 1241"/>
                <a:gd name="T68" fmla="*/ 973 w 1302"/>
                <a:gd name="T69" fmla="*/ 147 h 1241"/>
                <a:gd name="T70" fmla="*/ 997 w 1302"/>
                <a:gd name="T71" fmla="*/ 142 h 1241"/>
                <a:gd name="T72" fmla="*/ 1010 w 1302"/>
                <a:gd name="T73" fmla="*/ 143 h 1241"/>
                <a:gd name="T74" fmla="*/ 1032 w 1302"/>
                <a:gd name="T75" fmla="*/ 153 h 1241"/>
                <a:gd name="T76" fmla="*/ 1048 w 1302"/>
                <a:gd name="T77" fmla="*/ 169 h 1241"/>
                <a:gd name="T78" fmla="*/ 1057 w 1302"/>
                <a:gd name="T79" fmla="*/ 191 h 1241"/>
                <a:gd name="T80" fmla="*/ 1059 w 1302"/>
                <a:gd name="T81" fmla="*/ 382 h 1241"/>
                <a:gd name="T82" fmla="*/ 1286 w 1302"/>
                <a:gd name="T83" fmla="*/ 610 h 1241"/>
                <a:gd name="T84" fmla="*/ 1292 w 1302"/>
                <a:gd name="T85" fmla="*/ 618 h 1241"/>
                <a:gd name="T86" fmla="*/ 1301 w 1302"/>
                <a:gd name="T87" fmla="*/ 639 h 1241"/>
                <a:gd name="T88" fmla="*/ 1180 w 1302"/>
                <a:gd name="T89" fmla="*/ 753 h 1241"/>
                <a:gd name="T90" fmla="*/ 1180 w 1302"/>
                <a:gd name="T91" fmla="*/ 1017 h 1241"/>
                <a:gd name="T92" fmla="*/ 1180 w 1302"/>
                <a:gd name="T93" fmla="*/ 1180 h 1241"/>
                <a:gd name="T94" fmla="*/ 1176 w 1302"/>
                <a:gd name="T95" fmla="*/ 1205 h 1241"/>
                <a:gd name="T96" fmla="*/ 1163 w 1302"/>
                <a:gd name="T97" fmla="*/ 1223 h 1241"/>
                <a:gd name="T98" fmla="*/ 1143 w 1302"/>
                <a:gd name="T99" fmla="*/ 1236 h 1241"/>
                <a:gd name="T100" fmla="*/ 1120 w 1302"/>
                <a:gd name="T101" fmla="*/ 1241 h 1241"/>
                <a:gd name="T102" fmla="*/ 997 w 1302"/>
                <a:gd name="T103" fmla="*/ 753 h 1241"/>
                <a:gd name="T104" fmla="*/ 753 w 1302"/>
                <a:gd name="T105" fmla="*/ 1241 h 1241"/>
                <a:gd name="T106" fmla="*/ 183 w 1302"/>
                <a:gd name="T107" fmla="*/ 1241 h 1241"/>
                <a:gd name="T108" fmla="*/ 160 w 1302"/>
                <a:gd name="T109" fmla="*/ 1236 h 1241"/>
                <a:gd name="T110" fmla="*/ 141 w 1302"/>
                <a:gd name="T111" fmla="*/ 1223 h 1241"/>
                <a:gd name="T112" fmla="*/ 127 w 1302"/>
                <a:gd name="T113" fmla="*/ 1205 h 1241"/>
                <a:gd name="T114" fmla="*/ 122 w 1302"/>
                <a:gd name="T115" fmla="*/ 1180 h 1241"/>
                <a:gd name="T116" fmla="*/ 122 w 1302"/>
                <a:gd name="T117" fmla="*/ 936 h 1241"/>
                <a:gd name="T118" fmla="*/ 651 w 1302"/>
                <a:gd name="T119" fmla="*/ 224 h 1241"/>
                <a:gd name="T120" fmla="*/ 549 w 1302"/>
                <a:gd name="T121" fmla="*/ 753 h 1241"/>
                <a:gd name="T122" fmla="*/ 306 w 1302"/>
                <a:gd name="T123" fmla="*/ 998 h 1241"/>
                <a:gd name="T124" fmla="*/ 549 w 1302"/>
                <a:gd name="T125" fmla="*/ 753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2" h="1241">
                  <a:moveTo>
                    <a:pt x="1302" y="651"/>
                  </a:moveTo>
                  <a:lnTo>
                    <a:pt x="1302" y="651"/>
                  </a:lnTo>
                  <a:lnTo>
                    <a:pt x="1301" y="663"/>
                  </a:lnTo>
                  <a:lnTo>
                    <a:pt x="1297" y="675"/>
                  </a:lnTo>
                  <a:lnTo>
                    <a:pt x="1292" y="686"/>
                  </a:lnTo>
                  <a:lnTo>
                    <a:pt x="1285" y="694"/>
                  </a:lnTo>
                  <a:lnTo>
                    <a:pt x="1275" y="701"/>
                  </a:lnTo>
                  <a:lnTo>
                    <a:pt x="1266" y="708"/>
                  </a:lnTo>
                  <a:lnTo>
                    <a:pt x="1253" y="711"/>
                  </a:lnTo>
                  <a:lnTo>
                    <a:pt x="1241" y="712"/>
                  </a:lnTo>
                  <a:lnTo>
                    <a:pt x="1241" y="712"/>
                  </a:lnTo>
                  <a:lnTo>
                    <a:pt x="1230" y="711"/>
                  </a:lnTo>
                  <a:lnTo>
                    <a:pt x="1219" y="708"/>
                  </a:lnTo>
                  <a:lnTo>
                    <a:pt x="1209" y="703"/>
                  </a:lnTo>
                  <a:lnTo>
                    <a:pt x="1199" y="695"/>
                  </a:lnTo>
                  <a:lnTo>
                    <a:pt x="1199" y="695"/>
                  </a:lnTo>
                  <a:lnTo>
                    <a:pt x="653" y="149"/>
                  </a:lnTo>
                  <a:lnTo>
                    <a:pt x="653" y="149"/>
                  </a:lnTo>
                  <a:lnTo>
                    <a:pt x="651" y="147"/>
                  </a:lnTo>
                  <a:lnTo>
                    <a:pt x="104" y="694"/>
                  </a:lnTo>
                  <a:lnTo>
                    <a:pt x="104" y="694"/>
                  </a:lnTo>
                  <a:lnTo>
                    <a:pt x="104" y="694"/>
                  </a:lnTo>
                  <a:lnTo>
                    <a:pt x="95" y="701"/>
                  </a:lnTo>
                  <a:lnTo>
                    <a:pt x="84" y="708"/>
                  </a:lnTo>
                  <a:lnTo>
                    <a:pt x="73" y="711"/>
                  </a:lnTo>
                  <a:lnTo>
                    <a:pt x="61" y="712"/>
                  </a:lnTo>
                  <a:lnTo>
                    <a:pt x="61" y="712"/>
                  </a:lnTo>
                  <a:lnTo>
                    <a:pt x="49" y="711"/>
                  </a:lnTo>
                  <a:lnTo>
                    <a:pt x="38" y="708"/>
                  </a:lnTo>
                  <a:lnTo>
                    <a:pt x="27" y="701"/>
                  </a:lnTo>
                  <a:lnTo>
                    <a:pt x="18" y="694"/>
                  </a:lnTo>
                  <a:lnTo>
                    <a:pt x="11" y="686"/>
                  </a:lnTo>
                  <a:lnTo>
                    <a:pt x="5" y="675"/>
                  </a:lnTo>
                  <a:lnTo>
                    <a:pt x="1" y="663"/>
                  </a:lnTo>
                  <a:lnTo>
                    <a:pt x="0" y="651"/>
                  </a:lnTo>
                  <a:lnTo>
                    <a:pt x="0" y="651"/>
                  </a:lnTo>
                  <a:lnTo>
                    <a:pt x="1" y="639"/>
                  </a:lnTo>
                  <a:lnTo>
                    <a:pt x="5" y="627"/>
                  </a:lnTo>
                  <a:lnTo>
                    <a:pt x="11" y="616"/>
                  </a:lnTo>
                  <a:lnTo>
                    <a:pt x="19" y="607"/>
                  </a:lnTo>
                  <a:lnTo>
                    <a:pt x="607" y="18"/>
                  </a:lnTo>
                  <a:lnTo>
                    <a:pt x="607" y="18"/>
                  </a:lnTo>
                  <a:lnTo>
                    <a:pt x="617" y="11"/>
                  </a:lnTo>
                  <a:lnTo>
                    <a:pt x="627" y="5"/>
                  </a:lnTo>
                  <a:lnTo>
                    <a:pt x="639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5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9" y="2"/>
                  </a:lnTo>
                  <a:lnTo>
                    <a:pt x="679" y="6"/>
                  </a:lnTo>
                  <a:lnTo>
                    <a:pt x="688" y="12"/>
                  </a:lnTo>
                  <a:lnTo>
                    <a:pt x="696" y="20"/>
                  </a:lnTo>
                  <a:lnTo>
                    <a:pt x="696" y="20"/>
                  </a:lnTo>
                  <a:lnTo>
                    <a:pt x="936" y="260"/>
                  </a:lnTo>
                  <a:lnTo>
                    <a:pt x="936" y="203"/>
                  </a:lnTo>
                  <a:lnTo>
                    <a:pt x="936" y="203"/>
                  </a:lnTo>
                  <a:lnTo>
                    <a:pt x="937" y="191"/>
                  </a:lnTo>
                  <a:lnTo>
                    <a:pt x="941" y="180"/>
                  </a:lnTo>
                  <a:lnTo>
                    <a:pt x="946" y="169"/>
                  </a:lnTo>
                  <a:lnTo>
                    <a:pt x="955" y="160"/>
                  </a:lnTo>
                  <a:lnTo>
                    <a:pt x="963" y="153"/>
                  </a:lnTo>
                  <a:lnTo>
                    <a:pt x="973" y="147"/>
                  </a:lnTo>
                  <a:lnTo>
                    <a:pt x="985" y="143"/>
                  </a:lnTo>
                  <a:lnTo>
                    <a:pt x="997" y="142"/>
                  </a:lnTo>
                  <a:lnTo>
                    <a:pt x="997" y="142"/>
                  </a:lnTo>
                  <a:lnTo>
                    <a:pt x="1010" y="143"/>
                  </a:lnTo>
                  <a:lnTo>
                    <a:pt x="1021" y="147"/>
                  </a:lnTo>
                  <a:lnTo>
                    <a:pt x="1032" y="153"/>
                  </a:lnTo>
                  <a:lnTo>
                    <a:pt x="1040" y="160"/>
                  </a:lnTo>
                  <a:lnTo>
                    <a:pt x="1048" y="169"/>
                  </a:lnTo>
                  <a:lnTo>
                    <a:pt x="1054" y="180"/>
                  </a:lnTo>
                  <a:lnTo>
                    <a:pt x="1057" y="191"/>
                  </a:lnTo>
                  <a:lnTo>
                    <a:pt x="1059" y="203"/>
                  </a:lnTo>
                  <a:lnTo>
                    <a:pt x="1059" y="382"/>
                  </a:lnTo>
                  <a:lnTo>
                    <a:pt x="1286" y="610"/>
                  </a:lnTo>
                  <a:lnTo>
                    <a:pt x="1286" y="610"/>
                  </a:lnTo>
                  <a:lnTo>
                    <a:pt x="1286" y="610"/>
                  </a:lnTo>
                  <a:lnTo>
                    <a:pt x="1292" y="618"/>
                  </a:lnTo>
                  <a:lnTo>
                    <a:pt x="1299" y="628"/>
                  </a:lnTo>
                  <a:lnTo>
                    <a:pt x="1301" y="639"/>
                  </a:lnTo>
                  <a:lnTo>
                    <a:pt x="1302" y="651"/>
                  </a:lnTo>
                  <a:close/>
                  <a:moveTo>
                    <a:pt x="1180" y="753"/>
                  </a:moveTo>
                  <a:lnTo>
                    <a:pt x="1180" y="936"/>
                  </a:lnTo>
                  <a:lnTo>
                    <a:pt x="1180" y="1017"/>
                  </a:lnTo>
                  <a:lnTo>
                    <a:pt x="1180" y="1180"/>
                  </a:lnTo>
                  <a:lnTo>
                    <a:pt x="1180" y="1180"/>
                  </a:lnTo>
                  <a:lnTo>
                    <a:pt x="1179" y="1192"/>
                  </a:lnTo>
                  <a:lnTo>
                    <a:pt x="1176" y="1205"/>
                  </a:lnTo>
                  <a:lnTo>
                    <a:pt x="1170" y="1214"/>
                  </a:lnTo>
                  <a:lnTo>
                    <a:pt x="1163" y="1223"/>
                  </a:lnTo>
                  <a:lnTo>
                    <a:pt x="1153" y="1230"/>
                  </a:lnTo>
                  <a:lnTo>
                    <a:pt x="1143" y="1236"/>
                  </a:lnTo>
                  <a:lnTo>
                    <a:pt x="1132" y="1240"/>
                  </a:lnTo>
                  <a:lnTo>
                    <a:pt x="1120" y="1241"/>
                  </a:lnTo>
                  <a:lnTo>
                    <a:pt x="997" y="1241"/>
                  </a:lnTo>
                  <a:lnTo>
                    <a:pt x="997" y="753"/>
                  </a:lnTo>
                  <a:lnTo>
                    <a:pt x="753" y="753"/>
                  </a:lnTo>
                  <a:lnTo>
                    <a:pt x="753" y="1241"/>
                  </a:lnTo>
                  <a:lnTo>
                    <a:pt x="183" y="1241"/>
                  </a:lnTo>
                  <a:lnTo>
                    <a:pt x="183" y="1241"/>
                  </a:lnTo>
                  <a:lnTo>
                    <a:pt x="171" y="1240"/>
                  </a:lnTo>
                  <a:lnTo>
                    <a:pt x="160" y="1236"/>
                  </a:lnTo>
                  <a:lnTo>
                    <a:pt x="149" y="1230"/>
                  </a:lnTo>
                  <a:lnTo>
                    <a:pt x="141" y="1223"/>
                  </a:lnTo>
                  <a:lnTo>
                    <a:pt x="133" y="1214"/>
                  </a:lnTo>
                  <a:lnTo>
                    <a:pt x="127" y="1205"/>
                  </a:lnTo>
                  <a:lnTo>
                    <a:pt x="123" y="1192"/>
                  </a:lnTo>
                  <a:lnTo>
                    <a:pt x="122" y="1180"/>
                  </a:lnTo>
                  <a:lnTo>
                    <a:pt x="122" y="1017"/>
                  </a:lnTo>
                  <a:lnTo>
                    <a:pt x="122" y="936"/>
                  </a:lnTo>
                  <a:lnTo>
                    <a:pt x="122" y="753"/>
                  </a:lnTo>
                  <a:lnTo>
                    <a:pt x="651" y="224"/>
                  </a:lnTo>
                  <a:lnTo>
                    <a:pt x="1180" y="753"/>
                  </a:lnTo>
                  <a:close/>
                  <a:moveTo>
                    <a:pt x="549" y="753"/>
                  </a:moveTo>
                  <a:lnTo>
                    <a:pt x="306" y="753"/>
                  </a:lnTo>
                  <a:lnTo>
                    <a:pt x="306" y="998"/>
                  </a:lnTo>
                  <a:lnTo>
                    <a:pt x="549" y="998"/>
                  </a:lnTo>
                  <a:lnTo>
                    <a:pt x="549" y="7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4802160" y="4410892"/>
              <a:ext cx="226088" cy="205217"/>
            </a:xfrm>
            <a:custGeom>
              <a:avLst/>
              <a:gdLst>
                <a:gd name="T0" fmla="*/ 1138 w 1301"/>
                <a:gd name="T1" fmla="*/ 691 h 1180"/>
                <a:gd name="T2" fmla="*/ 1241 w 1301"/>
                <a:gd name="T3" fmla="*/ 304 h 1180"/>
                <a:gd name="T4" fmla="*/ 1274 w 1301"/>
                <a:gd name="T5" fmla="*/ 315 h 1180"/>
                <a:gd name="T6" fmla="*/ 1297 w 1301"/>
                <a:gd name="T7" fmla="*/ 342 h 1180"/>
                <a:gd name="T8" fmla="*/ 1301 w 1301"/>
                <a:gd name="T9" fmla="*/ 752 h 1180"/>
                <a:gd name="T10" fmla="*/ 1301 w 1301"/>
                <a:gd name="T11" fmla="*/ 1118 h 1180"/>
                <a:gd name="T12" fmla="*/ 1291 w 1301"/>
                <a:gd name="T13" fmla="*/ 1153 h 1180"/>
                <a:gd name="T14" fmla="*/ 1264 w 1301"/>
                <a:gd name="T15" fmla="*/ 1175 h 1180"/>
                <a:gd name="T16" fmla="*/ 223 w 1301"/>
                <a:gd name="T17" fmla="*/ 1180 h 1180"/>
                <a:gd name="T18" fmla="*/ 223 w 1301"/>
                <a:gd name="T19" fmla="*/ 304 h 1180"/>
                <a:gd name="T20" fmla="*/ 346 w 1301"/>
                <a:gd name="T21" fmla="*/ 289 h 1180"/>
                <a:gd name="T22" fmla="*/ 351 w 1301"/>
                <a:gd name="T23" fmla="*/ 243 h 1180"/>
                <a:gd name="T24" fmla="*/ 363 w 1301"/>
                <a:gd name="T25" fmla="*/ 200 h 1180"/>
                <a:gd name="T26" fmla="*/ 398 w 1301"/>
                <a:gd name="T27" fmla="*/ 134 h 1180"/>
                <a:gd name="T28" fmla="*/ 456 w 1301"/>
                <a:gd name="T29" fmla="*/ 69 h 1180"/>
                <a:gd name="T30" fmla="*/ 531 w 1301"/>
                <a:gd name="T31" fmla="*/ 24 h 1180"/>
                <a:gd name="T32" fmla="*/ 574 w 1301"/>
                <a:gd name="T33" fmla="*/ 9 h 1180"/>
                <a:gd name="T34" fmla="*/ 619 w 1301"/>
                <a:gd name="T35" fmla="*/ 1 h 1180"/>
                <a:gd name="T36" fmla="*/ 651 w 1301"/>
                <a:gd name="T37" fmla="*/ 0 h 1180"/>
                <a:gd name="T38" fmla="*/ 697 w 1301"/>
                <a:gd name="T39" fmla="*/ 3 h 1180"/>
                <a:gd name="T40" fmla="*/ 742 w 1301"/>
                <a:gd name="T41" fmla="*/ 13 h 1180"/>
                <a:gd name="T42" fmla="*/ 795 w 1301"/>
                <a:gd name="T43" fmla="*/ 36 h 1180"/>
                <a:gd name="T44" fmla="*/ 866 w 1301"/>
                <a:gd name="T45" fmla="*/ 89 h 1180"/>
                <a:gd name="T46" fmla="*/ 919 w 1301"/>
                <a:gd name="T47" fmla="*/ 159 h 1180"/>
                <a:gd name="T48" fmla="*/ 942 w 1301"/>
                <a:gd name="T49" fmla="*/ 214 h 1180"/>
                <a:gd name="T50" fmla="*/ 952 w 1301"/>
                <a:gd name="T51" fmla="*/ 258 h 1180"/>
                <a:gd name="T52" fmla="*/ 956 w 1301"/>
                <a:gd name="T53" fmla="*/ 304 h 1180"/>
                <a:gd name="T54" fmla="*/ 1078 w 1301"/>
                <a:gd name="T55" fmla="*/ 1180 h 1180"/>
                <a:gd name="T56" fmla="*/ 651 w 1301"/>
                <a:gd name="T57" fmla="*/ 122 h 1180"/>
                <a:gd name="T58" fmla="*/ 596 w 1301"/>
                <a:gd name="T59" fmla="*/ 129 h 1180"/>
                <a:gd name="T60" fmla="*/ 548 w 1301"/>
                <a:gd name="T61" fmla="*/ 153 h 1180"/>
                <a:gd name="T62" fmla="*/ 509 w 1301"/>
                <a:gd name="T63" fmla="*/ 188 h 1180"/>
                <a:gd name="T64" fmla="*/ 482 w 1301"/>
                <a:gd name="T65" fmla="*/ 233 h 1180"/>
                <a:gd name="T66" fmla="*/ 469 w 1301"/>
                <a:gd name="T67" fmla="*/ 286 h 1180"/>
                <a:gd name="T68" fmla="*/ 833 w 1301"/>
                <a:gd name="T69" fmla="*/ 304 h 1180"/>
                <a:gd name="T70" fmla="*/ 825 w 1301"/>
                <a:gd name="T71" fmla="*/ 251 h 1180"/>
                <a:gd name="T72" fmla="*/ 803 w 1301"/>
                <a:gd name="T73" fmla="*/ 203 h 1180"/>
                <a:gd name="T74" fmla="*/ 767 w 1301"/>
                <a:gd name="T75" fmla="*/ 164 h 1180"/>
                <a:gd name="T76" fmla="*/ 722 w 1301"/>
                <a:gd name="T77" fmla="*/ 135 h 1180"/>
                <a:gd name="T78" fmla="*/ 669 w 1301"/>
                <a:gd name="T79" fmla="*/ 122 h 1180"/>
                <a:gd name="T80" fmla="*/ 0 w 1301"/>
                <a:gd name="T81" fmla="*/ 996 h 1180"/>
                <a:gd name="T82" fmla="*/ 0 w 1301"/>
                <a:gd name="T83" fmla="*/ 366 h 1180"/>
                <a:gd name="T84" fmla="*/ 10 w 1301"/>
                <a:gd name="T85" fmla="*/ 331 h 1180"/>
                <a:gd name="T86" fmla="*/ 36 w 1301"/>
                <a:gd name="T87" fmla="*/ 309 h 1180"/>
                <a:gd name="T88" fmla="*/ 163 w 1301"/>
                <a:gd name="T89" fmla="*/ 304 h 1180"/>
                <a:gd name="T90" fmla="*/ 163 w 1301"/>
                <a:gd name="T91" fmla="*/ 1180 h 1180"/>
                <a:gd name="T92" fmla="*/ 47 w 1301"/>
                <a:gd name="T93" fmla="*/ 1178 h 1180"/>
                <a:gd name="T94" fmla="*/ 17 w 1301"/>
                <a:gd name="T95" fmla="*/ 1161 h 1180"/>
                <a:gd name="T96" fmla="*/ 1 w 1301"/>
                <a:gd name="T97" fmla="*/ 1131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1" h="1180">
                  <a:moveTo>
                    <a:pt x="1241" y="1180"/>
                  </a:moveTo>
                  <a:lnTo>
                    <a:pt x="1138" y="1180"/>
                  </a:lnTo>
                  <a:lnTo>
                    <a:pt x="1138" y="691"/>
                  </a:lnTo>
                  <a:lnTo>
                    <a:pt x="1138" y="304"/>
                  </a:lnTo>
                  <a:lnTo>
                    <a:pt x="1241" y="304"/>
                  </a:lnTo>
                  <a:lnTo>
                    <a:pt x="1241" y="304"/>
                  </a:lnTo>
                  <a:lnTo>
                    <a:pt x="1253" y="306"/>
                  </a:lnTo>
                  <a:lnTo>
                    <a:pt x="1264" y="309"/>
                  </a:lnTo>
                  <a:lnTo>
                    <a:pt x="1274" y="315"/>
                  </a:lnTo>
                  <a:lnTo>
                    <a:pt x="1284" y="323"/>
                  </a:lnTo>
                  <a:lnTo>
                    <a:pt x="1291" y="331"/>
                  </a:lnTo>
                  <a:lnTo>
                    <a:pt x="1297" y="342"/>
                  </a:lnTo>
                  <a:lnTo>
                    <a:pt x="1300" y="353"/>
                  </a:lnTo>
                  <a:lnTo>
                    <a:pt x="1301" y="366"/>
                  </a:lnTo>
                  <a:lnTo>
                    <a:pt x="1301" y="752"/>
                  </a:lnTo>
                  <a:lnTo>
                    <a:pt x="1301" y="996"/>
                  </a:lnTo>
                  <a:lnTo>
                    <a:pt x="1301" y="1118"/>
                  </a:lnTo>
                  <a:lnTo>
                    <a:pt x="1301" y="1118"/>
                  </a:lnTo>
                  <a:lnTo>
                    <a:pt x="1300" y="1131"/>
                  </a:lnTo>
                  <a:lnTo>
                    <a:pt x="1297" y="1143"/>
                  </a:lnTo>
                  <a:lnTo>
                    <a:pt x="1291" y="1153"/>
                  </a:lnTo>
                  <a:lnTo>
                    <a:pt x="1284" y="1161"/>
                  </a:lnTo>
                  <a:lnTo>
                    <a:pt x="1274" y="1170"/>
                  </a:lnTo>
                  <a:lnTo>
                    <a:pt x="1264" y="1175"/>
                  </a:lnTo>
                  <a:lnTo>
                    <a:pt x="1253" y="1178"/>
                  </a:lnTo>
                  <a:lnTo>
                    <a:pt x="1241" y="1180"/>
                  </a:lnTo>
                  <a:close/>
                  <a:moveTo>
                    <a:pt x="223" y="1180"/>
                  </a:moveTo>
                  <a:lnTo>
                    <a:pt x="223" y="691"/>
                  </a:lnTo>
                  <a:lnTo>
                    <a:pt x="223" y="672"/>
                  </a:lnTo>
                  <a:lnTo>
                    <a:pt x="223" y="304"/>
                  </a:lnTo>
                  <a:lnTo>
                    <a:pt x="345" y="304"/>
                  </a:lnTo>
                  <a:lnTo>
                    <a:pt x="345" y="304"/>
                  </a:lnTo>
                  <a:lnTo>
                    <a:pt x="346" y="289"/>
                  </a:lnTo>
                  <a:lnTo>
                    <a:pt x="347" y="274"/>
                  </a:lnTo>
                  <a:lnTo>
                    <a:pt x="349" y="258"/>
                  </a:lnTo>
                  <a:lnTo>
                    <a:pt x="351" y="243"/>
                  </a:lnTo>
                  <a:lnTo>
                    <a:pt x="355" y="229"/>
                  </a:lnTo>
                  <a:lnTo>
                    <a:pt x="358" y="214"/>
                  </a:lnTo>
                  <a:lnTo>
                    <a:pt x="363" y="200"/>
                  </a:lnTo>
                  <a:lnTo>
                    <a:pt x="369" y="186"/>
                  </a:lnTo>
                  <a:lnTo>
                    <a:pt x="382" y="159"/>
                  </a:lnTo>
                  <a:lnTo>
                    <a:pt x="398" y="134"/>
                  </a:lnTo>
                  <a:lnTo>
                    <a:pt x="415" y="111"/>
                  </a:lnTo>
                  <a:lnTo>
                    <a:pt x="434" y="89"/>
                  </a:lnTo>
                  <a:lnTo>
                    <a:pt x="456" y="69"/>
                  </a:lnTo>
                  <a:lnTo>
                    <a:pt x="480" y="52"/>
                  </a:lnTo>
                  <a:lnTo>
                    <a:pt x="505" y="36"/>
                  </a:lnTo>
                  <a:lnTo>
                    <a:pt x="531" y="24"/>
                  </a:lnTo>
                  <a:lnTo>
                    <a:pt x="546" y="18"/>
                  </a:lnTo>
                  <a:lnTo>
                    <a:pt x="559" y="13"/>
                  </a:lnTo>
                  <a:lnTo>
                    <a:pt x="574" y="9"/>
                  </a:lnTo>
                  <a:lnTo>
                    <a:pt x="589" y="6"/>
                  </a:lnTo>
                  <a:lnTo>
                    <a:pt x="604" y="3"/>
                  </a:lnTo>
                  <a:lnTo>
                    <a:pt x="619" y="1"/>
                  </a:lnTo>
                  <a:lnTo>
                    <a:pt x="635" y="0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66" y="0"/>
                  </a:lnTo>
                  <a:lnTo>
                    <a:pt x="682" y="1"/>
                  </a:lnTo>
                  <a:lnTo>
                    <a:pt x="697" y="3"/>
                  </a:lnTo>
                  <a:lnTo>
                    <a:pt x="712" y="6"/>
                  </a:lnTo>
                  <a:lnTo>
                    <a:pt x="727" y="9"/>
                  </a:lnTo>
                  <a:lnTo>
                    <a:pt x="742" y="13"/>
                  </a:lnTo>
                  <a:lnTo>
                    <a:pt x="755" y="18"/>
                  </a:lnTo>
                  <a:lnTo>
                    <a:pt x="770" y="24"/>
                  </a:lnTo>
                  <a:lnTo>
                    <a:pt x="795" y="36"/>
                  </a:lnTo>
                  <a:lnTo>
                    <a:pt x="821" y="52"/>
                  </a:lnTo>
                  <a:lnTo>
                    <a:pt x="844" y="69"/>
                  </a:lnTo>
                  <a:lnTo>
                    <a:pt x="866" y="89"/>
                  </a:lnTo>
                  <a:lnTo>
                    <a:pt x="886" y="111"/>
                  </a:lnTo>
                  <a:lnTo>
                    <a:pt x="903" y="134"/>
                  </a:lnTo>
                  <a:lnTo>
                    <a:pt x="919" y="159"/>
                  </a:lnTo>
                  <a:lnTo>
                    <a:pt x="931" y="186"/>
                  </a:lnTo>
                  <a:lnTo>
                    <a:pt x="937" y="200"/>
                  </a:lnTo>
                  <a:lnTo>
                    <a:pt x="942" y="214"/>
                  </a:lnTo>
                  <a:lnTo>
                    <a:pt x="946" y="229"/>
                  </a:lnTo>
                  <a:lnTo>
                    <a:pt x="950" y="243"/>
                  </a:lnTo>
                  <a:lnTo>
                    <a:pt x="952" y="258"/>
                  </a:lnTo>
                  <a:lnTo>
                    <a:pt x="955" y="274"/>
                  </a:lnTo>
                  <a:lnTo>
                    <a:pt x="956" y="289"/>
                  </a:lnTo>
                  <a:lnTo>
                    <a:pt x="956" y="304"/>
                  </a:lnTo>
                  <a:lnTo>
                    <a:pt x="1078" y="304"/>
                  </a:lnTo>
                  <a:lnTo>
                    <a:pt x="1078" y="691"/>
                  </a:lnTo>
                  <a:lnTo>
                    <a:pt x="1078" y="1180"/>
                  </a:lnTo>
                  <a:lnTo>
                    <a:pt x="223" y="1180"/>
                  </a:lnTo>
                  <a:close/>
                  <a:moveTo>
                    <a:pt x="651" y="122"/>
                  </a:moveTo>
                  <a:lnTo>
                    <a:pt x="651" y="122"/>
                  </a:lnTo>
                  <a:lnTo>
                    <a:pt x="631" y="122"/>
                  </a:lnTo>
                  <a:lnTo>
                    <a:pt x="613" y="126"/>
                  </a:lnTo>
                  <a:lnTo>
                    <a:pt x="596" y="129"/>
                  </a:lnTo>
                  <a:lnTo>
                    <a:pt x="579" y="135"/>
                  </a:lnTo>
                  <a:lnTo>
                    <a:pt x="563" y="144"/>
                  </a:lnTo>
                  <a:lnTo>
                    <a:pt x="548" y="153"/>
                  </a:lnTo>
                  <a:lnTo>
                    <a:pt x="533" y="164"/>
                  </a:lnTo>
                  <a:lnTo>
                    <a:pt x="521" y="176"/>
                  </a:lnTo>
                  <a:lnTo>
                    <a:pt x="509" y="188"/>
                  </a:lnTo>
                  <a:lnTo>
                    <a:pt x="498" y="203"/>
                  </a:lnTo>
                  <a:lnTo>
                    <a:pt x="489" y="218"/>
                  </a:lnTo>
                  <a:lnTo>
                    <a:pt x="482" y="233"/>
                  </a:lnTo>
                  <a:lnTo>
                    <a:pt x="476" y="251"/>
                  </a:lnTo>
                  <a:lnTo>
                    <a:pt x="471" y="268"/>
                  </a:lnTo>
                  <a:lnTo>
                    <a:pt x="469" y="286"/>
                  </a:lnTo>
                  <a:lnTo>
                    <a:pt x="467" y="304"/>
                  </a:lnTo>
                  <a:lnTo>
                    <a:pt x="833" y="304"/>
                  </a:lnTo>
                  <a:lnTo>
                    <a:pt x="833" y="304"/>
                  </a:lnTo>
                  <a:lnTo>
                    <a:pt x="832" y="286"/>
                  </a:lnTo>
                  <a:lnTo>
                    <a:pt x="830" y="268"/>
                  </a:lnTo>
                  <a:lnTo>
                    <a:pt x="825" y="251"/>
                  </a:lnTo>
                  <a:lnTo>
                    <a:pt x="819" y="233"/>
                  </a:lnTo>
                  <a:lnTo>
                    <a:pt x="811" y="218"/>
                  </a:lnTo>
                  <a:lnTo>
                    <a:pt x="803" y="203"/>
                  </a:lnTo>
                  <a:lnTo>
                    <a:pt x="792" y="188"/>
                  </a:lnTo>
                  <a:lnTo>
                    <a:pt x="780" y="176"/>
                  </a:lnTo>
                  <a:lnTo>
                    <a:pt x="767" y="164"/>
                  </a:lnTo>
                  <a:lnTo>
                    <a:pt x="753" y="153"/>
                  </a:lnTo>
                  <a:lnTo>
                    <a:pt x="738" y="144"/>
                  </a:lnTo>
                  <a:lnTo>
                    <a:pt x="722" y="135"/>
                  </a:lnTo>
                  <a:lnTo>
                    <a:pt x="705" y="129"/>
                  </a:lnTo>
                  <a:lnTo>
                    <a:pt x="688" y="126"/>
                  </a:lnTo>
                  <a:lnTo>
                    <a:pt x="669" y="122"/>
                  </a:lnTo>
                  <a:lnTo>
                    <a:pt x="651" y="122"/>
                  </a:lnTo>
                  <a:close/>
                  <a:moveTo>
                    <a:pt x="0" y="1118"/>
                  </a:moveTo>
                  <a:lnTo>
                    <a:pt x="0" y="996"/>
                  </a:lnTo>
                  <a:lnTo>
                    <a:pt x="0" y="752"/>
                  </a:lnTo>
                  <a:lnTo>
                    <a:pt x="0" y="366"/>
                  </a:lnTo>
                  <a:lnTo>
                    <a:pt x="0" y="366"/>
                  </a:lnTo>
                  <a:lnTo>
                    <a:pt x="1" y="353"/>
                  </a:lnTo>
                  <a:lnTo>
                    <a:pt x="5" y="342"/>
                  </a:lnTo>
                  <a:lnTo>
                    <a:pt x="10" y="331"/>
                  </a:lnTo>
                  <a:lnTo>
                    <a:pt x="17" y="323"/>
                  </a:lnTo>
                  <a:lnTo>
                    <a:pt x="27" y="315"/>
                  </a:lnTo>
                  <a:lnTo>
                    <a:pt x="36" y="309"/>
                  </a:lnTo>
                  <a:lnTo>
                    <a:pt x="47" y="306"/>
                  </a:lnTo>
                  <a:lnTo>
                    <a:pt x="61" y="304"/>
                  </a:lnTo>
                  <a:lnTo>
                    <a:pt x="163" y="304"/>
                  </a:lnTo>
                  <a:lnTo>
                    <a:pt x="163" y="672"/>
                  </a:lnTo>
                  <a:lnTo>
                    <a:pt x="163" y="691"/>
                  </a:lnTo>
                  <a:lnTo>
                    <a:pt x="163" y="1180"/>
                  </a:lnTo>
                  <a:lnTo>
                    <a:pt x="61" y="1180"/>
                  </a:lnTo>
                  <a:lnTo>
                    <a:pt x="61" y="1180"/>
                  </a:lnTo>
                  <a:lnTo>
                    <a:pt x="47" y="1178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10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Freeform 69"/>
            <p:cNvSpPr>
              <a:spLocks noEditPoints="1"/>
            </p:cNvSpPr>
            <p:nvPr/>
          </p:nvSpPr>
          <p:spPr bwMode="auto">
            <a:xfrm>
              <a:off x="2841897" y="3090862"/>
              <a:ext cx="205218" cy="205217"/>
            </a:xfrm>
            <a:custGeom>
              <a:avLst/>
              <a:gdLst>
                <a:gd name="T0" fmla="*/ 712 w 1180"/>
                <a:gd name="T1" fmla="*/ 1180 h 1180"/>
                <a:gd name="T2" fmla="*/ 678 w 1180"/>
                <a:gd name="T3" fmla="*/ 1170 h 1180"/>
                <a:gd name="T4" fmla="*/ 656 w 1180"/>
                <a:gd name="T5" fmla="*/ 1143 h 1180"/>
                <a:gd name="T6" fmla="*/ 651 w 1180"/>
                <a:gd name="T7" fmla="*/ 712 h 1180"/>
                <a:gd name="T8" fmla="*/ 656 w 1180"/>
                <a:gd name="T9" fmla="*/ 688 h 1180"/>
                <a:gd name="T10" fmla="*/ 678 w 1180"/>
                <a:gd name="T11" fmla="*/ 661 h 1180"/>
                <a:gd name="T12" fmla="*/ 712 w 1180"/>
                <a:gd name="T13" fmla="*/ 651 h 1180"/>
                <a:gd name="T14" fmla="*/ 1131 w 1180"/>
                <a:gd name="T15" fmla="*/ 652 h 1180"/>
                <a:gd name="T16" fmla="*/ 1161 w 1180"/>
                <a:gd name="T17" fmla="*/ 669 h 1180"/>
                <a:gd name="T18" fmla="*/ 1178 w 1180"/>
                <a:gd name="T19" fmla="*/ 700 h 1180"/>
                <a:gd name="T20" fmla="*/ 1180 w 1180"/>
                <a:gd name="T21" fmla="*/ 1119 h 1180"/>
                <a:gd name="T22" fmla="*/ 1169 w 1180"/>
                <a:gd name="T23" fmla="*/ 1153 h 1180"/>
                <a:gd name="T24" fmla="*/ 1142 w 1180"/>
                <a:gd name="T25" fmla="*/ 1175 h 1180"/>
                <a:gd name="T26" fmla="*/ 1119 w 1180"/>
                <a:gd name="T27" fmla="*/ 529 h 1180"/>
                <a:gd name="T28" fmla="*/ 700 w 1180"/>
                <a:gd name="T29" fmla="*/ 527 h 1180"/>
                <a:gd name="T30" fmla="*/ 668 w 1180"/>
                <a:gd name="T31" fmla="*/ 511 h 1180"/>
                <a:gd name="T32" fmla="*/ 652 w 1180"/>
                <a:gd name="T33" fmla="*/ 480 h 1180"/>
                <a:gd name="T34" fmla="*/ 651 w 1180"/>
                <a:gd name="T35" fmla="*/ 61 h 1180"/>
                <a:gd name="T36" fmla="*/ 661 w 1180"/>
                <a:gd name="T37" fmla="*/ 27 h 1180"/>
                <a:gd name="T38" fmla="*/ 688 w 1180"/>
                <a:gd name="T39" fmla="*/ 5 h 1180"/>
                <a:gd name="T40" fmla="*/ 1119 w 1180"/>
                <a:gd name="T41" fmla="*/ 0 h 1180"/>
                <a:gd name="T42" fmla="*/ 1142 w 1180"/>
                <a:gd name="T43" fmla="*/ 5 h 1180"/>
                <a:gd name="T44" fmla="*/ 1169 w 1180"/>
                <a:gd name="T45" fmla="*/ 27 h 1180"/>
                <a:gd name="T46" fmla="*/ 1180 w 1180"/>
                <a:gd name="T47" fmla="*/ 61 h 1180"/>
                <a:gd name="T48" fmla="*/ 1178 w 1180"/>
                <a:gd name="T49" fmla="*/ 480 h 1180"/>
                <a:gd name="T50" fmla="*/ 1161 w 1180"/>
                <a:gd name="T51" fmla="*/ 511 h 1180"/>
                <a:gd name="T52" fmla="*/ 1131 w 1180"/>
                <a:gd name="T53" fmla="*/ 527 h 1180"/>
                <a:gd name="T54" fmla="*/ 61 w 1180"/>
                <a:gd name="T55" fmla="*/ 1180 h 1180"/>
                <a:gd name="T56" fmla="*/ 36 w 1180"/>
                <a:gd name="T57" fmla="*/ 1175 h 1180"/>
                <a:gd name="T58" fmla="*/ 9 w 1180"/>
                <a:gd name="T59" fmla="*/ 1153 h 1180"/>
                <a:gd name="T60" fmla="*/ 0 w 1180"/>
                <a:gd name="T61" fmla="*/ 1119 h 1180"/>
                <a:gd name="T62" fmla="*/ 1 w 1180"/>
                <a:gd name="T63" fmla="*/ 700 h 1180"/>
                <a:gd name="T64" fmla="*/ 17 w 1180"/>
                <a:gd name="T65" fmla="*/ 669 h 1180"/>
                <a:gd name="T66" fmla="*/ 49 w 1180"/>
                <a:gd name="T67" fmla="*/ 652 h 1180"/>
                <a:gd name="T68" fmla="*/ 467 w 1180"/>
                <a:gd name="T69" fmla="*/ 651 h 1180"/>
                <a:gd name="T70" fmla="*/ 502 w 1180"/>
                <a:gd name="T71" fmla="*/ 661 h 1180"/>
                <a:gd name="T72" fmla="*/ 524 w 1180"/>
                <a:gd name="T73" fmla="*/ 688 h 1180"/>
                <a:gd name="T74" fmla="*/ 528 w 1180"/>
                <a:gd name="T75" fmla="*/ 1119 h 1180"/>
                <a:gd name="T76" fmla="*/ 524 w 1180"/>
                <a:gd name="T77" fmla="*/ 1143 h 1180"/>
                <a:gd name="T78" fmla="*/ 502 w 1180"/>
                <a:gd name="T79" fmla="*/ 1170 h 1180"/>
                <a:gd name="T80" fmla="*/ 467 w 1180"/>
                <a:gd name="T81" fmla="*/ 1180 h 1180"/>
                <a:gd name="T82" fmla="*/ 61 w 1180"/>
                <a:gd name="T83" fmla="*/ 529 h 1180"/>
                <a:gd name="T84" fmla="*/ 27 w 1180"/>
                <a:gd name="T85" fmla="*/ 519 h 1180"/>
                <a:gd name="T86" fmla="*/ 5 w 1180"/>
                <a:gd name="T87" fmla="*/ 492 h 1180"/>
                <a:gd name="T88" fmla="*/ 0 w 1180"/>
                <a:gd name="T89" fmla="*/ 61 h 1180"/>
                <a:gd name="T90" fmla="*/ 5 w 1180"/>
                <a:gd name="T91" fmla="*/ 36 h 1180"/>
                <a:gd name="T92" fmla="*/ 27 w 1180"/>
                <a:gd name="T93" fmla="*/ 11 h 1180"/>
                <a:gd name="T94" fmla="*/ 61 w 1180"/>
                <a:gd name="T95" fmla="*/ 0 h 1180"/>
                <a:gd name="T96" fmla="*/ 480 w 1180"/>
                <a:gd name="T97" fmla="*/ 1 h 1180"/>
                <a:gd name="T98" fmla="*/ 510 w 1180"/>
                <a:gd name="T99" fmla="*/ 18 h 1180"/>
                <a:gd name="T100" fmla="*/ 527 w 1180"/>
                <a:gd name="T101" fmla="*/ 49 h 1180"/>
                <a:gd name="T102" fmla="*/ 528 w 1180"/>
                <a:gd name="T103" fmla="*/ 467 h 1180"/>
                <a:gd name="T104" fmla="*/ 517 w 1180"/>
                <a:gd name="T105" fmla="*/ 502 h 1180"/>
                <a:gd name="T106" fmla="*/ 492 w 1180"/>
                <a:gd name="T107" fmla="*/ 52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0" h="1180">
                  <a:moveTo>
                    <a:pt x="1119" y="1180"/>
                  </a:moveTo>
                  <a:lnTo>
                    <a:pt x="712" y="1180"/>
                  </a:lnTo>
                  <a:lnTo>
                    <a:pt x="712" y="1180"/>
                  </a:lnTo>
                  <a:lnTo>
                    <a:pt x="700" y="1179"/>
                  </a:lnTo>
                  <a:lnTo>
                    <a:pt x="688" y="1175"/>
                  </a:lnTo>
                  <a:lnTo>
                    <a:pt x="678" y="1170"/>
                  </a:lnTo>
                  <a:lnTo>
                    <a:pt x="668" y="1161"/>
                  </a:lnTo>
                  <a:lnTo>
                    <a:pt x="661" y="1153"/>
                  </a:lnTo>
                  <a:lnTo>
                    <a:pt x="656" y="1143"/>
                  </a:lnTo>
                  <a:lnTo>
                    <a:pt x="652" y="1131"/>
                  </a:lnTo>
                  <a:lnTo>
                    <a:pt x="651" y="1119"/>
                  </a:lnTo>
                  <a:lnTo>
                    <a:pt x="651" y="712"/>
                  </a:lnTo>
                  <a:lnTo>
                    <a:pt x="651" y="712"/>
                  </a:lnTo>
                  <a:lnTo>
                    <a:pt x="652" y="700"/>
                  </a:lnTo>
                  <a:lnTo>
                    <a:pt x="656" y="688"/>
                  </a:lnTo>
                  <a:lnTo>
                    <a:pt x="661" y="678"/>
                  </a:lnTo>
                  <a:lnTo>
                    <a:pt x="668" y="669"/>
                  </a:lnTo>
                  <a:lnTo>
                    <a:pt x="678" y="661"/>
                  </a:lnTo>
                  <a:lnTo>
                    <a:pt x="688" y="656"/>
                  </a:lnTo>
                  <a:lnTo>
                    <a:pt x="700" y="652"/>
                  </a:lnTo>
                  <a:lnTo>
                    <a:pt x="712" y="651"/>
                  </a:lnTo>
                  <a:lnTo>
                    <a:pt x="1119" y="651"/>
                  </a:lnTo>
                  <a:lnTo>
                    <a:pt x="1119" y="651"/>
                  </a:lnTo>
                  <a:lnTo>
                    <a:pt x="1131" y="652"/>
                  </a:lnTo>
                  <a:lnTo>
                    <a:pt x="1142" y="656"/>
                  </a:lnTo>
                  <a:lnTo>
                    <a:pt x="1153" y="661"/>
                  </a:lnTo>
                  <a:lnTo>
                    <a:pt x="1161" y="669"/>
                  </a:lnTo>
                  <a:lnTo>
                    <a:pt x="1169" y="678"/>
                  </a:lnTo>
                  <a:lnTo>
                    <a:pt x="1175" y="688"/>
                  </a:lnTo>
                  <a:lnTo>
                    <a:pt x="1178" y="700"/>
                  </a:lnTo>
                  <a:lnTo>
                    <a:pt x="1180" y="712"/>
                  </a:lnTo>
                  <a:lnTo>
                    <a:pt x="1180" y="1119"/>
                  </a:lnTo>
                  <a:lnTo>
                    <a:pt x="1180" y="1119"/>
                  </a:lnTo>
                  <a:lnTo>
                    <a:pt x="1178" y="1131"/>
                  </a:lnTo>
                  <a:lnTo>
                    <a:pt x="1175" y="1143"/>
                  </a:lnTo>
                  <a:lnTo>
                    <a:pt x="1169" y="1153"/>
                  </a:lnTo>
                  <a:lnTo>
                    <a:pt x="1161" y="1161"/>
                  </a:lnTo>
                  <a:lnTo>
                    <a:pt x="1153" y="1170"/>
                  </a:lnTo>
                  <a:lnTo>
                    <a:pt x="1142" y="1175"/>
                  </a:lnTo>
                  <a:lnTo>
                    <a:pt x="1131" y="1179"/>
                  </a:lnTo>
                  <a:lnTo>
                    <a:pt x="1119" y="1180"/>
                  </a:lnTo>
                  <a:close/>
                  <a:moveTo>
                    <a:pt x="1119" y="529"/>
                  </a:moveTo>
                  <a:lnTo>
                    <a:pt x="712" y="529"/>
                  </a:lnTo>
                  <a:lnTo>
                    <a:pt x="712" y="529"/>
                  </a:lnTo>
                  <a:lnTo>
                    <a:pt x="700" y="527"/>
                  </a:lnTo>
                  <a:lnTo>
                    <a:pt x="688" y="524"/>
                  </a:lnTo>
                  <a:lnTo>
                    <a:pt x="678" y="519"/>
                  </a:lnTo>
                  <a:lnTo>
                    <a:pt x="668" y="511"/>
                  </a:lnTo>
                  <a:lnTo>
                    <a:pt x="661" y="502"/>
                  </a:lnTo>
                  <a:lnTo>
                    <a:pt x="656" y="492"/>
                  </a:lnTo>
                  <a:lnTo>
                    <a:pt x="652" y="480"/>
                  </a:lnTo>
                  <a:lnTo>
                    <a:pt x="651" y="467"/>
                  </a:lnTo>
                  <a:lnTo>
                    <a:pt x="651" y="61"/>
                  </a:lnTo>
                  <a:lnTo>
                    <a:pt x="651" y="61"/>
                  </a:lnTo>
                  <a:lnTo>
                    <a:pt x="652" y="49"/>
                  </a:lnTo>
                  <a:lnTo>
                    <a:pt x="656" y="36"/>
                  </a:lnTo>
                  <a:lnTo>
                    <a:pt x="661" y="27"/>
                  </a:lnTo>
                  <a:lnTo>
                    <a:pt x="668" y="18"/>
                  </a:lnTo>
                  <a:lnTo>
                    <a:pt x="678" y="11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12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31" y="1"/>
                  </a:lnTo>
                  <a:lnTo>
                    <a:pt x="1142" y="5"/>
                  </a:lnTo>
                  <a:lnTo>
                    <a:pt x="1153" y="11"/>
                  </a:lnTo>
                  <a:lnTo>
                    <a:pt x="1161" y="18"/>
                  </a:lnTo>
                  <a:lnTo>
                    <a:pt x="1169" y="27"/>
                  </a:lnTo>
                  <a:lnTo>
                    <a:pt x="1175" y="36"/>
                  </a:lnTo>
                  <a:lnTo>
                    <a:pt x="1178" y="49"/>
                  </a:lnTo>
                  <a:lnTo>
                    <a:pt x="1180" y="61"/>
                  </a:lnTo>
                  <a:lnTo>
                    <a:pt x="1180" y="467"/>
                  </a:lnTo>
                  <a:lnTo>
                    <a:pt x="1180" y="467"/>
                  </a:lnTo>
                  <a:lnTo>
                    <a:pt x="1178" y="480"/>
                  </a:lnTo>
                  <a:lnTo>
                    <a:pt x="1175" y="492"/>
                  </a:lnTo>
                  <a:lnTo>
                    <a:pt x="1169" y="502"/>
                  </a:lnTo>
                  <a:lnTo>
                    <a:pt x="1161" y="511"/>
                  </a:lnTo>
                  <a:lnTo>
                    <a:pt x="1153" y="519"/>
                  </a:lnTo>
                  <a:lnTo>
                    <a:pt x="1142" y="524"/>
                  </a:lnTo>
                  <a:lnTo>
                    <a:pt x="1131" y="527"/>
                  </a:lnTo>
                  <a:lnTo>
                    <a:pt x="1119" y="529"/>
                  </a:lnTo>
                  <a:close/>
                  <a:moveTo>
                    <a:pt x="467" y="1180"/>
                  </a:moveTo>
                  <a:lnTo>
                    <a:pt x="61" y="1180"/>
                  </a:lnTo>
                  <a:lnTo>
                    <a:pt x="61" y="1180"/>
                  </a:lnTo>
                  <a:lnTo>
                    <a:pt x="49" y="1179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9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9"/>
                  </a:lnTo>
                  <a:lnTo>
                    <a:pt x="0" y="712"/>
                  </a:lnTo>
                  <a:lnTo>
                    <a:pt x="0" y="712"/>
                  </a:lnTo>
                  <a:lnTo>
                    <a:pt x="1" y="700"/>
                  </a:lnTo>
                  <a:lnTo>
                    <a:pt x="5" y="688"/>
                  </a:lnTo>
                  <a:lnTo>
                    <a:pt x="9" y="678"/>
                  </a:lnTo>
                  <a:lnTo>
                    <a:pt x="17" y="669"/>
                  </a:lnTo>
                  <a:lnTo>
                    <a:pt x="27" y="661"/>
                  </a:lnTo>
                  <a:lnTo>
                    <a:pt x="36" y="656"/>
                  </a:lnTo>
                  <a:lnTo>
                    <a:pt x="49" y="652"/>
                  </a:lnTo>
                  <a:lnTo>
                    <a:pt x="61" y="651"/>
                  </a:lnTo>
                  <a:lnTo>
                    <a:pt x="467" y="651"/>
                  </a:lnTo>
                  <a:lnTo>
                    <a:pt x="467" y="651"/>
                  </a:lnTo>
                  <a:lnTo>
                    <a:pt x="480" y="652"/>
                  </a:lnTo>
                  <a:lnTo>
                    <a:pt x="492" y="656"/>
                  </a:lnTo>
                  <a:lnTo>
                    <a:pt x="502" y="661"/>
                  </a:lnTo>
                  <a:lnTo>
                    <a:pt x="510" y="669"/>
                  </a:lnTo>
                  <a:lnTo>
                    <a:pt x="517" y="678"/>
                  </a:lnTo>
                  <a:lnTo>
                    <a:pt x="524" y="688"/>
                  </a:lnTo>
                  <a:lnTo>
                    <a:pt x="527" y="700"/>
                  </a:lnTo>
                  <a:lnTo>
                    <a:pt x="528" y="712"/>
                  </a:lnTo>
                  <a:lnTo>
                    <a:pt x="528" y="1119"/>
                  </a:lnTo>
                  <a:lnTo>
                    <a:pt x="528" y="1119"/>
                  </a:lnTo>
                  <a:lnTo>
                    <a:pt x="527" y="1131"/>
                  </a:lnTo>
                  <a:lnTo>
                    <a:pt x="524" y="1143"/>
                  </a:lnTo>
                  <a:lnTo>
                    <a:pt x="517" y="1153"/>
                  </a:lnTo>
                  <a:lnTo>
                    <a:pt x="510" y="1161"/>
                  </a:lnTo>
                  <a:lnTo>
                    <a:pt x="502" y="1170"/>
                  </a:lnTo>
                  <a:lnTo>
                    <a:pt x="492" y="1175"/>
                  </a:lnTo>
                  <a:lnTo>
                    <a:pt x="480" y="1179"/>
                  </a:lnTo>
                  <a:lnTo>
                    <a:pt x="467" y="1180"/>
                  </a:lnTo>
                  <a:close/>
                  <a:moveTo>
                    <a:pt x="467" y="529"/>
                  </a:moveTo>
                  <a:lnTo>
                    <a:pt x="61" y="529"/>
                  </a:lnTo>
                  <a:lnTo>
                    <a:pt x="61" y="529"/>
                  </a:lnTo>
                  <a:lnTo>
                    <a:pt x="49" y="527"/>
                  </a:lnTo>
                  <a:lnTo>
                    <a:pt x="36" y="524"/>
                  </a:lnTo>
                  <a:lnTo>
                    <a:pt x="27" y="519"/>
                  </a:lnTo>
                  <a:lnTo>
                    <a:pt x="17" y="511"/>
                  </a:lnTo>
                  <a:lnTo>
                    <a:pt x="9" y="502"/>
                  </a:lnTo>
                  <a:lnTo>
                    <a:pt x="5" y="492"/>
                  </a:lnTo>
                  <a:lnTo>
                    <a:pt x="1" y="480"/>
                  </a:lnTo>
                  <a:lnTo>
                    <a:pt x="0" y="467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49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7" y="18"/>
                  </a:lnTo>
                  <a:lnTo>
                    <a:pt x="27" y="11"/>
                  </a:lnTo>
                  <a:lnTo>
                    <a:pt x="36" y="5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80" y="1"/>
                  </a:lnTo>
                  <a:lnTo>
                    <a:pt x="492" y="5"/>
                  </a:lnTo>
                  <a:lnTo>
                    <a:pt x="502" y="11"/>
                  </a:lnTo>
                  <a:lnTo>
                    <a:pt x="510" y="18"/>
                  </a:lnTo>
                  <a:lnTo>
                    <a:pt x="517" y="27"/>
                  </a:lnTo>
                  <a:lnTo>
                    <a:pt x="524" y="36"/>
                  </a:lnTo>
                  <a:lnTo>
                    <a:pt x="527" y="49"/>
                  </a:lnTo>
                  <a:lnTo>
                    <a:pt x="528" y="61"/>
                  </a:lnTo>
                  <a:lnTo>
                    <a:pt x="528" y="467"/>
                  </a:lnTo>
                  <a:lnTo>
                    <a:pt x="528" y="467"/>
                  </a:lnTo>
                  <a:lnTo>
                    <a:pt x="527" y="480"/>
                  </a:lnTo>
                  <a:lnTo>
                    <a:pt x="524" y="492"/>
                  </a:lnTo>
                  <a:lnTo>
                    <a:pt x="517" y="502"/>
                  </a:lnTo>
                  <a:lnTo>
                    <a:pt x="510" y="511"/>
                  </a:lnTo>
                  <a:lnTo>
                    <a:pt x="502" y="519"/>
                  </a:lnTo>
                  <a:lnTo>
                    <a:pt x="492" y="524"/>
                  </a:lnTo>
                  <a:lnTo>
                    <a:pt x="480" y="527"/>
                  </a:lnTo>
                  <a:lnTo>
                    <a:pt x="467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6134841" y="2464942"/>
              <a:ext cx="226781" cy="184346"/>
            </a:xfrm>
            <a:custGeom>
              <a:avLst/>
              <a:gdLst>
                <a:gd name="T0" fmla="*/ 38 w 1304"/>
                <a:gd name="T1" fmla="*/ 1055 h 1059"/>
                <a:gd name="T2" fmla="*/ 2 w 1304"/>
                <a:gd name="T3" fmla="*/ 1010 h 1059"/>
                <a:gd name="T4" fmla="*/ 5 w 1304"/>
                <a:gd name="T5" fmla="*/ 159 h 1059"/>
                <a:gd name="T6" fmla="*/ 50 w 1304"/>
                <a:gd name="T7" fmla="*/ 123 h 1059"/>
                <a:gd name="T8" fmla="*/ 425 w 1304"/>
                <a:gd name="T9" fmla="*/ 19 h 1059"/>
                <a:gd name="T10" fmla="*/ 455 w 1304"/>
                <a:gd name="T11" fmla="*/ 1 h 1059"/>
                <a:gd name="T12" fmla="*/ 849 w 1304"/>
                <a:gd name="T13" fmla="*/ 1 h 1059"/>
                <a:gd name="T14" fmla="*/ 983 w 1304"/>
                <a:gd name="T15" fmla="*/ 122 h 1059"/>
                <a:gd name="T16" fmla="*/ 1278 w 1304"/>
                <a:gd name="T17" fmla="*/ 132 h 1059"/>
                <a:gd name="T18" fmla="*/ 1304 w 1304"/>
                <a:gd name="T19" fmla="*/ 183 h 1059"/>
                <a:gd name="T20" fmla="*/ 1294 w 1304"/>
                <a:gd name="T21" fmla="*/ 1032 h 1059"/>
                <a:gd name="T22" fmla="*/ 1243 w 1304"/>
                <a:gd name="T23" fmla="*/ 1059 h 1059"/>
                <a:gd name="T24" fmla="*/ 596 w 1304"/>
                <a:gd name="T25" fmla="*/ 207 h 1059"/>
                <a:gd name="T26" fmla="*/ 510 w 1304"/>
                <a:gd name="T27" fmla="*/ 233 h 1059"/>
                <a:gd name="T28" fmla="*/ 433 w 1304"/>
                <a:gd name="T29" fmla="*/ 276 h 1059"/>
                <a:gd name="T30" fmla="*/ 369 w 1304"/>
                <a:gd name="T31" fmla="*/ 337 h 1059"/>
                <a:gd name="T32" fmla="*/ 321 w 1304"/>
                <a:gd name="T33" fmla="*/ 411 h 1059"/>
                <a:gd name="T34" fmla="*/ 294 w 1304"/>
                <a:gd name="T35" fmla="*/ 496 h 1059"/>
                <a:gd name="T36" fmla="*/ 285 w 1304"/>
                <a:gd name="T37" fmla="*/ 570 h 1059"/>
                <a:gd name="T38" fmla="*/ 297 w 1304"/>
                <a:gd name="T39" fmla="*/ 662 h 1059"/>
                <a:gd name="T40" fmla="*/ 330 w 1304"/>
                <a:gd name="T41" fmla="*/ 745 h 1059"/>
                <a:gd name="T42" fmla="*/ 381 w 1304"/>
                <a:gd name="T43" fmla="*/ 817 h 1059"/>
                <a:gd name="T44" fmla="*/ 447 w 1304"/>
                <a:gd name="T45" fmla="*/ 874 h 1059"/>
                <a:gd name="T46" fmla="*/ 527 w 1304"/>
                <a:gd name="T47" fmla="*/ 915 h 1059"/>
                <a:gd name="T48" fmla="*/ 614 w 1304"/>
                <a:gd name="T49" fmla="*/ 934 h 1059"/>
                <a:gd name="T50" fmla="*/ 690 w 1304"/>
                <a:gd name="T51" fmla="*/ 934 h 1059"/>
                <a:gd name="T52" fmla="*/ 779 w 1304"/>
                <a:gd name="T53" fmla="*/ 915 h 1059"/>
                <a:gd name="T54" fmla="*/ 857 w 1304"/>
                <a:gd name="T55" fmla="*/ 874 h 1059"/>
                <a:gd name="T56" fmla="*/ 924 w 1304"/>
                <a:gd name="T57" fmla="*/ 817 h 1059"/>
                <a:gd name="T58" fmla="*/ 975 w 1304"/>
                <a:gd name="T59" fmla="*/ 745 h 1059"/>
                <a:gd name="T60" fmla="*/ 1007 w 1304"/>
                <a:gd name="T61" fmla="*/ 662 h 1059"/>
                <a:gd name="T62" fmla="*/ 1019 w 1304"/>
                <a:gd name="T63" fmla="*/ 570 h 1059"/>
                <a:gd name="T64" fmla="*/ 1012 w 1304"/>
                <a:gd name="T65" fmla="*/ 496 h 1059"/>
                <a:gd name="T66" fmla="*/ 983 w 1304"/>
                <a:gd name="T67" fmla="*/ 411 h 1059"/>
                <a:gd name="T68" fmla="*/ 935 w 1304"/>
                <a:gd name="T69" fmla="*/ 337 h 1059"/>
                <a:gd name="T70" fmla="*/ 871 w 1304"/>
                <a:gd name="T71" fmla="*/ 276 h 1059"/>
                <a:gd name="T72" fmla="*/ 795 w 1304"/>
                <a:gd name="T73" fmla="*/ 233 h 1059"/>
                <a:gd name="T74" fmla="*/ 708 w 1304"/>
                <a:gd name="T75" fmla="*/ 207 h 1059"/>
                <a:gd name="T76" fmla="*/ 653 w 1304"/>
                <a:gd name="T77" fmla="*/ 814 h 1059"/>
                <a:gd name="T78" fmla="*/ 536 w 1304"/>
                <a:gd name="T79" fmla="*/ 785 h 1059"/>
                <a:gd name="T80" fmla="*/ 450 w 1304"/>
                <a:gd name="T81" fmla="*/ 707 h 1059"/>
                <a:gd name="T82" fmla="*/ 409 w 1304"/>
                <a:gd name="T83" fmla="*/ 596 h 1059"/>
                <a:gd name="T84" fmla="*/ 419 w 1304"/>
                <a:gd name="T85" fmla="*/ 497 h 1059"/>
                <a:gd name="T86" fmla="*/ 480 w 1304"/>
                <a:gd name="T87" fmla="*/ 397 h 1059"/>
                <a:gd name="T88" fmla="*/ 580 w 1304"/>
                <a:gd name="T89" fmla="*/ 336 h 1059"/>
                <a:gd name="T90" fmla="*/ 677 w 1304"/>
                <a:gd name="T91" fmla="*/ 326 h 1059"/>
                <a:gd name="T92" fmla="*/ 789 w 1304"/>
                <a:gd name="T93" fmla="*/ 367 h 1059"/>
                <a:gd name="T94" fmla="*/ 868 w 1304"/>
                <a:gd name="T95" fmla="*/ 454 h 1059"/>
                <a:gd name="T96" fmla="*/ 897 w 1304"/>
                <a:gd name="T97" fmla="*/ 570 h 1059"/>
                <a:gd name="T98" fmla="*/ 877 w 1304"/>
                <a:gd name="T99" fmla="*/ 665 h 1059"/>
                <a:gd name="T100" fmla="*/ 808 w 1304"/>
                <a:gd name="T101" fmla="*/ 759 h 1059"/>
                <a:gd name="T102" fmla="*/ 702 w 1304"/>
                <a:gd name="T103" fmla="*/ 80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4" h="1059">
                  <a:moveTo>
                    <a:pt x="1243" y="1059"/>
                  </a:moveTo>
                  <a:lnTo>
                    <a:pt x="62" y="1059"/>
                  </a:lnTo>
                  <a:lnTo>
                    <a:pt x="62" y="1059"/>
                  </a:lnTo>
                  <a:lnTo>
                    <a:pt x="50" y="1058"/>
                  </a:lnTo>
                  <a:lnTo>
                    <a:pt x="38" y="1055"/>
                  </a:lnTo>
                  <a:lnTo>
                    <a:pt x="27" y="1049"/>
                  </a:lnTo>
                  <a:lnTo>
                    <a:pt x="18" y="1041"/>
                  </a:lnTo>
                  <a:lnTo>
                    <a:pt x="11" y="1032"/>
                  </a:lnTo>
                  <a:lnTo>
                    <a:pt x="5" y="1022"/>
                  </a:lnTo>
                  <a:lnTo>
                    <a:pt x="2" y="1010"/>
                  </a:lnTo>
                  <a:lnTo>
                    <a:pt x="0" y="998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2" y="170"/>
                  </a:lnTo>
                  <a:lnTo>
                    <a:pt x="5" y="159"/>
                  </a:lnTo>
                  <a:lnTo>
                    <a:pt x="11" y="149"/>
                  </a:lnTo>
                  <a:lnTo>
                    <a:pt x="18" y="140"/>
                  </a:lnTo>
                  <a:lnTo>
                    <a:pt x="27" y="132"/>
                  </a:lnTo>
                  <a:lnTo>
                    <a:pt x="38" y="127"/>
                  </a:lnTo>
                  <a:lnTo>
                    <a:pt x="50" y="123"/>
                  </a:lnTo>
                  <a:lnTo>
                    <a:pt x="62" y="122"/>
                  </a:lnTo>
                  <a:lnTo>
                    <a:pt x="322" y="122"/>
                  </a:lnTo>
                  <a:lnTo>
                    <a:pt x="421" y="24"/>
                  </a:lnTo>
                  <a:lnTo>
                    <a:pt x="421" y="24"/>
                  </a:lnTo>
                  <a:lnTo>
                    <a:pt x="425" y="19"/>
                  </a:lnTo>
                  <a:lnTo>
                    <a:pt x="431" y="14"/>
                  </a:lnTo>
                  <a:lnTo>
                    <a:pt x="435" y="10"/>
                  </a:lnTo>
                  <a:lnTo>
                    <a:pt x="441" y="7"/>
                  </a:lnTo>
                  <a:lnTo>
                    <a:pt x="447" y="3"/>
                  </a:lnTo>
                  <a:lnTo>
                    <a:pt x="455" y="1"/>
                  </a:lnTo>
                  <a:lnTo>
                    <a:pt x="462" y="0"/>
                  </a:lnTo>
                  <a:lnTo>
                    <a:pt x="469" y="0"/>
                  </a:lnTo>
                  <a:lnTo>
                    <a:pt x="835" y="0"/>
                  </a:lnTo>
                  <a:lnTo>
                    <a:pt x="835" y="0"/>
                  </a:lnTo>
                  <a:lnTo>
                    <a:pt x="849" y="1"/>
                  </a:lnTo>
                  <a:lnTo>
                    <a:pt x="859" y="4"/>
                  </a:lnTo>
                  <a:lnTo>
                    <a:pt x="870" y="10"/>
                  </a:lnTo>
                  <a:lnTo>
                    <a:pt x="880" y="18"/>
                  </a:lnTo>
                  <a:lnTo>
                    <a:pt x="880" y="18"/>
                  </a:lnTo>
                  <a:lnTo>
                    <a:pt x="983" y="122"/>
                  </a:lnTo>
                  <a:lnTo>
                    <a:pt x="1243" y="122"/>
                  </a:lnTo>
                  <a:lnTo>
                    <a:pt x="1243" y="122"/>
                  </a:lnTo>
                  <a:lnTo>
                    <a:pt x="1256" y="123"/>
                  </a:lnTo>
                  <a:lnTo>
                    <a:pt x="1267" y="127"/>
                  </a:lnTo>
                  <a:lnTo>
                    <a:pt x="1278" y="132"/>
                  </a:lnTo>
                  <a:lnTo>
                    <a:pt x="1286" y="140"/>
                  </a:lnTo>
                  <a:lnTo>
                    <a:pt x="1294" y="149"/>
                  </a:lnTo>
                  <a:lnTo>
                    <a:pt x="1299" y="159"/>
                  </a:lnTo>
                  <a:lnTo>
                    <a:pt x="1303" y="170"/>
                  </a:lnTo>
                  <a:lnTo>
                    <a:pt x="1304" y="183"/>
                  </a:lnTo>
                  <a:lnTo>
                    <a:pt x="1304" y="998"/>
                  </a:lnTo>
                  <a:lnTo>
                    <a:pt x="1304" y="998"/>
                  </a:lnTo>
                  <a:lnTo>
                    <a:pt x="1303" y="1010"/>
                  </a:lnTo>
                  <a:lnTo>
                    <a:pt x="1299" y="1022"/>
                  </a:lnTo>
                  <a:lnTo>
                    <a:pt x="1294" y="1032"/>
                  </a:lnTo>
                  <a:lnTo>
                    <a:pt x="1286" y="1041"/>
                  </a:lnTo>
                  <a:lnTo>
                    <a:pt x="1278" y="1049"/>
                  </a:lnTo>
                  <a:lnTo>
                    <a:pt x="1267" y="1055"/>
                  </a:lnTo>
                  <a:lnTo>
                    <a:pt x="1256" y="1058"/>
                  </a:lnTo>
                  <a:lnTo>
                    <a:pt x="1243" y="1059"/>
                  </a:lnTo>
                  <a:close/>
                  <a:moveTo>
                    <a:pt x="653" y="204"/>
                  </a:moveTo>
                  <a:lnTo>
                    <a:pt x="653" y="204"/>
                  </a:lnTo>
                  <a:lnTo>
                    <a:pt x="634" y="204"/>
                  </a:lnTo>
                  <a:lnTo>
                    <a:pt x="614" y="205"/>
                  </a:lnTo>
                  <a:lnTo>
                    <a:pt x="596" y="207"/>
                  </a:lnTo>
                  <a:lnTo>
                    <a:pt x="578" y="211"/>
                  </a:lnTo>
                  <a:lnTo>
                    <a:pt x="560" y="215"/>
                  </a:lnTo>
                  <a:lnTo>
                    <a:pt x="543" y="219"/>
                  </a:lnTo>
                  <a:lnTo>
                    <a:pt x="527" y="225"/>
                  </a:lnTo>
                  <a:lnTo>
                    <a:pt x="510" y="233"/>
                  </a:lnTo>
                  <a:lnTo>
                    <a:pt x="493" y="240"/>
                  </a:lnTo>
                  <a:lnTo>
                    <a:pt x="477" y="247"/>
                  </a:lnTo>
                  <a:lnTo>
                    <a:pt x="462" y="257"/>
                  </a:lnTo>
                  <a:lnTo>
                    <a:pt x="447" y="266"/>
                  </a:lnTo>
                  <a:lnTo>
                    <a:pt x="433" y="276"/>
                  </a:lnTo>
                  <a:lnTo>
                    <a:pt x="419" y="287"/>
                  </a:lnTo>
                  <a:lnTo>
                    <a:pt x="405" y="299"/>
                  </a:lnTo>
                  <a:lnTo>
                    <a:pt x="393" y="311"/>
                  </a:lnTo>
                  <a:lnTo>
                    <a:pt x="381" y="324"/>
                  </a:lnTo>
                  <a:lnTo>
                    <a:pt x="369" y="337"/>
                  </a:lnTo>
                  <a:lnTo>
                    <a:pt x="358" y="350"/>
                  </a:lnTo>
                  <a:lnTo>
                    <a:pt x="349" y="365"/>
                  </a:lnTo>
                  <a:lnTo>
                    <a:pt x="339" y="380"/>
                  </a:lnTo>
                  <a:lnTo>
                    <a:pt x="330" y="395"/>
                  </a:lnTo>
                  <a:lnTo>
                    <a:pt x="321" y="411"/>
                  </a:lnTo>
                  <a:lnTo>
                    <a:pt x="314" y="427"/>
                  </a:lnTo>
                  <a:lnTo>
                    <a:pt x="308" y="444"/>
                  </a:lnTo>
                  <a:lnTo>
                    <a:pt x="302" y="461"/>
                  </a:lnTo>
                  <a:lnTo>
                    <a:pt x="297" y="479"/>
                  </a:lnTo>
                  <a:lnTo>
                    <a:pt x="294" y="496"/>
                  </a:lnTo>
                  <a:lnTo>
                    <a:pt x="290" y="514"/>
                  </a:lnTo>
                  <a:lnTo>
                    <a:pt x="288" y="533"/>
                  </a:lnTo>
                  <a:lnTo>
                    <a:pt x="286" y="551"/>
                  </a:lnTo>
                  <a:lnTo>
                    <a:pt x="285" y="570"/>
                  </a:lnTo>
                  <a:lnTo>
                    <a:pt x="285" y="570"/>
                  </a:lnTo>
                  <a:lnTo>
                    <a:pt x="286" y="590"/>
                  </a:lnTo>
                  <a:lnTo>
                    <a:pt x="288" y="608"/>
                  </a:lnTo>
                  <a:lnTo>
                    <a:pt x="290" y="626"/>
                  </a:lnTo>
                  <a:lnTo>
                    <a:pt x="294" y="644"/>
                  </a:lnTo>
                  <a:lnTo>
                    <a:pt x="297" y="662"/>
                  </a:lnTo>
                  <a:lnTo>
                    <a:pt x="302" y="680"/>
                  </a:lnTo>
                  <a:lnTo>
                    <a:pt x="308" y="697"/>
                  </a:lnTo>
                  <a:lnTo>
                    <a:pt x="314" y="713"/>
                  </a:lnTo>
                  <a:lnTo>
                    <a:pt x="321" y="729"/>
                  </a:lnTo>
                  <a:lnTo>
                    <a:pt x="330" y="745"/>
                  </a:lnTo>
                  <a:lnTo>
                    <a:pt x="339" y="760"/>
                  </a:lnTo>
                  <a:lnTo>
                    <a:pt x="349" y="775"/>
                  </a:lnTo>
                  <a:lnTo>
                    <a:pt x="358" y="789"/>
                  </a:lnTo>
                  <a:lnTo>
                    <a:pt x="369" y="803"/>
                  </a:lnTo>
                  <a:lnTo>
                    <a:pt x="381" y="817"/>
                  </a:lnTo>
                  <a:lnTo>
                    <a:pt x="393" y="830"/>
                  </a:lnTo>
                  <a:lnTo>
                    <a:pt x="405" y="842"/>
                  </a:lnTo>
                  <a:lnTo>
                    <a:pt x="419" y="853"/>
                  </a:lnTo>
                  <a:lnTo>
                    <a:pt x="433" y="864"/>
                  </a:lnTo>
                  <a:lnTo>
                    <a:pt x="447" y="874"/>
                  </a:lnTo>
                  <a:lnTo>
                    <a:pt x="462" y="884"/>
                  </a:lnTo>
                  <a:lnTo>
                    <a:pt x="477" y="892"/>
                  </a:lnTo>
                  <a:lnTo>
                    <a:pt x="493" y="901"/>
                  </a:lnTo>
                  <a:lnTo>
                    <a:pt x="510" y="908"/>
                  </a:lnTo>
                  <a:lnTo>
                    <a:pt x="527" y="915"/>
                  </a:lnTo>
                  <a:lnTo>
                    <a:pt x="543" y="920"/>
                  </a:lnTo>
                  <a:lnTo>
                    <a:pt x="560" y="925"/>
                  </a:lnTo>
                  <a:lnTo>
                    <a:pt x="578" y="930"/>
                  </a:lnTo>
                  <a:lnTo>
                    <a:pt x="596" y="933"/>
                  </a:lnTo>
                  <a:lnTo>
                    <a:pt x="614" y="934"/>
                  </a:lnTo>
                  <a:lnTo>
                    <a:pt x="634" y="937"/>
                  </a:lnTo>
                  <a:lnTo>
                    <a:pt x="653" y="937"/>
                  </a:lnTo>
                  <a:lnTo>
                    <a:pt x="653" y="937"/>
                  </a:lnTo>
                  <a:lnTo>
                    <a:pt x="671" y="937"/>
                  </a:lnTo>
                  <a:lnTo>
                    <a:pt x="690" y="934"/>
                  </a:lnTo>
                  <a:lnTo>
                    <a:pt x="708" y="933"/>
                  </a:lnTo>
                  <a:lnTo>
                    <a:pt x="726" y="930"/>
                  </a:lnTo>
                  <a:lnTo>
                    <a:pt x="744" y="925"/>
                  </a:lnTo>
                  <a:lnTo>
                    <a:pt x="761" y="920"/>
                  </a:lnTo>
                  <a:lnTo>
                    <a:pt x="779" y="915"/>
                  </a:lnTo>
                  <a:lnTo>
                    <a:pt x="795" y="908"/>
                  </a:lnTo>
                  <a:lnTo>
                    <a:pt x="811" y="901"/>
                  </a:lnTo>
                  <a:lnTo>
                    <a:pt x="827" y="892"/>
                  </a:lnTo>
                  <a:lnTo>
                    <a:pt x="843" y="884"/>
                  </a:lnTo>
                  <a:lnTo>
                    <a:pt x="857" y="874"/>
                  </a:lnTo>
                  <a:lnTo>
                    <a:pt x="871" y="864"/>
                  </a:lnTo>
                  <a:lnTo>
                    <a:pt x="886" y="853"/>
                  </a:lnTo>
                  <a:lnTo>
                    <a:pt x="899" y="842"/>
                  </a:lnTo>
                  <a:lnTo>
                    <a:pt x="911" y="830"/>
                  </a:lnTo>
                  <a:lnTo>
                    <a:pt x="924" y="817"/>
                  </a:lnTo>
                  <a:lnTo>
                    <a:pt x="935" y="803"/>
                  </a:lnTo>
                  <a:lnTo>
                    <a:pt x="946" y="789"/>
                  </a:lnTo>
                  <a:lnTo>
                    <a:pt x="957" y="775"/>
                  </a:lnTo>
                  <a:lnTo>
                    <a:pt x="966" y="760"/>
                  </a:lnTo>
                  <a:lnTo>
                    <a:pt x="975" y="745"/>
                  </a:lnTo>
                  <a:lnTo>
                    <a:pt x="983" y="729"/>
                  </a:lnTo>
                  <a:lnTo>
                    <a:pt x="990" y="713"/>
                  </a:lnTo>
                  <a:lnTo>
                    <a:pt x="996" y="697"/>
                  </a:lnTo>
                  <a:lnTo>
                    <a:pt x="1002" y="680"/>
                  </a:lnTo>
                  <a:lnTo>
                    <a:pt x="1007" y="662"/>
                  </a:lnTo>
                  <a:lnTo>
                    <a:pt x="1012" y="644"/>
                  </a:lnTo>
                  <a:lnTo>
                    <a:pt x="1014" y="626"/>
                  </a:lnTo>
                  <a:lnTo>
                    <a:pt x="1017" y="608"/>
                  </a:lnTo>
                  <a:lnTo>
                    <a:pt x="1018" y="590"/>
                  </a:lnTo>
                  <a:lnTo>
                    <a:pt x="1019" y="570"/>
                  </a:lnTo>
                  <a:lnTo>
                    <a:pt x="1019" y="570"/>
                  </a:lnTo>
                  <a:lnTo>
                    <a:pt x="1018" y="551"/>
                  </a:lnTo>
                  <a:lnTo>
                    <a:pt x="1017" y="533"/>
                  </a:lnTo>
                  <a:lnTo>
                    <a:pt x="1014" y="514"/>
                  </a:lnTo>
                  <a:lnTo>
                    <a:pt x="1012" y="496"/>
                  </a:lnTo>
                  <a:lnTo>
                    <a:pt x="1007" y="479"/>
                  </a:lnTo>
                  <a:lnTo>
                    <a:pt x="1002" y="461"/>
                  </a:lnTo>
                  <a:lnTo>
                    <a:pt x="996" y="444"/>
                  </a:lnTo>
                  <a:lnTo>
                    <a:pt x="990" y="427"/>
                  </a:lnTo>
                  <a:lnTo>
                    <a:pt x="983" y="411"/>
                  </a:lnTo>
                  <a:lnTo>
                    <a:pt x="975" y="395"/>
                  </a:lnTo>
                  <a:lnTo>
                    <a:pt x="966" y="380"/>
                  </a:lnTo>
                  <a:lnTo>
                    <a:pt x="957" y="365"/>
                  </a:lnTo>
                  <a:lnTo>
                    <a:pt x="946" y="350"/>
                  </a:lnTo>
                  <a:lnTo>
                    <a:pt x="935" y="337"/>
                  </a:lnTo>
                  <a:lnTo>
                    <a:pt x="924" y="324"/>
                  </a:lnTo>
                  <a:lnTo>
                    <a:pt x="911" y="311"/>
                  </a:lnTo>
                  <a:lnTo>
                    <a:pt x="899" y="299"/>
                  </a:lnTo>
                  <a:lnTo>
                    <a:pt x="886" y="287"/>
                  </a:lnTo>
                  <a:lnTo>
                    <a:pt x="871" y="276"/>
                  </a:lnTo>
                  <a:lnTo>
                    <a:pt x="857" y="266"/>
                  </a:lnTo>
                  <a:lnTo>
                    <a:pt x="843" y="257"/>
                  </a:lnTo>
                  <a:lnTo>
                    <a:pt x="827" y="247"/>
                  </a:lnTo>
                  <a:lnTo>
                    <a:pt x="811" y="240"/>
                  </a:lnTo>
                  <a:lnTo>
                    <a:pt x="795" y="233"/>
                  </a:lnTo>
                  <a:lnTo>
                    <a:pt x="779" y="225"/>
                  </a:lnTo>
                  <a:lnTo>
                    <a:pt x="761" y="219"/>
                  </a:lnTo>
                  <a:lnTo>
                    <a:pt x="744" y="215"/>
                  </a:lnTo>
                  <a:lnTo>
                    <a:pt x="726" y="211"/>
                  </a:lnTo>
                  <a:lnTo>
                    <a:pt x="708" y="207"/>
                  </a:lnTo>
                  <a:lnTo>
                    <a:pt x="690" y="205"/>
                  </a:lnTo>
                  <a:lnTo>
                    <a:pt x="671" y="204"/>
                  </a:lnTo>
                  <a:lnTo>
                    <a:pt x="653" y="204"/>
                  </a:lnTo>
                  <a:close/>
                  <a:moveTo>
                    <a:pt x="653" y="814"/>
                  </a:moveTo>
                  <a:lnTo>
                    <a:pt x="653" y="814"/>
                  </a:lnTo>
                  <a:lnTo>
                    <a:pt x="628" y="813"/>
                  </a:lnTo>
                  <a:lnTo>
                    <a:pt x="604" y="809"/>
                  </a:lnTo>
                  <a:lnTo>
                    <a:pt x="580" y="803"/>
                  </a:lnTo>
                  <a:lnTo>
                    <a:pt x="557" y="795"/>
                  </a:lnTo>
                  <a:lnTo>
                    <a:pt x="536" y="785"/>
                  </a:lnTo>
                  <a:lnTo>
                    <a:pt x="516" y="773"/>
                  </a:lnTo>
                  <a:lnTo>
                    <a:pt x="497" y="759"/>
                  </a:lnTo>
                  <a:lnTo>
                    <a:pt x="480" y="743"/>
                  </a:lnTo>
                  <a:lnTo>
                    <a:pt x="464" y="725"/>
                  </a:lnTo>
                  <a:lnTo>
                    <a:pt x="450" y="707"/>
                  </a:lnTo>
                  <a:lnTo>
                    <a:pt x="438" y="687"/>
                  </a:lnTo>
                  <a:lnTo>
                    <a:pt x="427" y="665"/>
                  </a:lnTo>
                  <a:lnTo>
                    <a:pt x="419" y="642"/>
                  </a:lnTo>
                  <a:lnTo>
                    <a:pt x="413" y="620"/>
                  </a:lnTo>
                  <a:lnTo>
                    <a:pt x="409" y="596"/>
                  </a:lnTo>
                  <a:lnTo>
                    <a:pt x="408" y="570"/>
                  </a:lnTo>
                  <a:lnTo>
                    <a:pt x="408" y="570"/>
                  </a:lnTo>
                  <a:lnTo>
                    <a:pt x="409" y="545"/>
                  </a:lnTo>
                  <a:lnTo>
                    <a:pt x="413" y="521"/>
                  </a:lnTo>
                  <a:lnTo>
                    <a:pt x="419" y="497"/>
                  </a:lnTo>
                  <a:lnTo>
                    <a:pt x="427" y="475"/>
                  </a:lnTo>
                  <a:lnTo>
                    <a:pt x="438" y="454"/>
                  </a:lnTo>
                  <a:lnTo>
                    <a:pt x="450" y="433"/>
                  </a:lnTo>
                  <a:lnTo>
                    <a:pt x="464" y="414"/>
                  </a:lnTo>
                  <a:lnTo>
                    <a:pt x="480" y="397"/>
                  </a:lnTo>
                  <a:lnTo>
                    <a:pt x="497" y="382"/>
                  </a:lnTo>
                  <a:lnTo>
                    <a:pt x="516" y="367"/>
                  </a:lnTo>
                  <a:lnTo>
                    <a:pt x="536" y="355"/>
                  </a:lnTo>
                  <a:lnTo>
                    <a:pt x="557" y="344"/>
                  </a:lnTo>
                  <a:lnTo>
                    <a:pt x="580" y="336"/>
                  </a:lnTo>
                  <a:lnTo>
                    <a:pt x="604" y="330"/>
                  </a:lnTo>
                  <a:lnTo>
                    <a:pt x="628" y="326"/>
                  </a:lnTo>
                  <a:lnTo>
                    <a:pt x="653" y="325"/>
                  </a:lnTo>
                  <a:lnTo>
                    <a:pt x="653" y="325"/>
                  </a:lnTo>
                  <a:lnTo>
                    <a:pt x="677" y="326"/>
                  </a:lnTo>
                  <a:lnTo>
                    <a:pt x="702" y="330"/>
                  </a:lnTo>
                  <a:lnTo>
                    <a:pt x="725" y="336"/>
                  </a:lnTo>
                  <a:lnTo>
                    <a:pt x="748" y="344"/>
                  </a:lnTo>
                  <a:lnTo>
                    <a:pt x="769" y="355"/>
                  </a:lnTo>
                  <a:lnTo>
                    <a:pt x="789" y="367"/>
                  </a:lnTo>
                  <a:lnTo>
                    <a:pt x="808" y="382"/>
                  </a:lnTo>
                  <a:lnTo>
                    <a:pt x="826" y="397"/>
                  </a:lnTo>
                  <a:lnTo>
                    <a:pt x="841" y="414"/>
                  </a:lnTo>
                  <a:lnTo>
                    <a:pt x="855" y="433"/>
                  </a:lnTo>
                  <a:lnTo>
                    <a:pt x="868" y="454"/>
                  </a:lnTo>
                  <a:lnTo>
                    <a:pt x="877" y="475"/>
                  </a:lnTo>
                  <a:lnTo>
                    <a:pt x="886" y="497"/>
                  </a:lnTo>
                  <a:lnTo>
                    <a:pt x="892" y="521"/>
                  </a:lnTo>
                  <a:lnTo>
                    <a:pt x="895" y="545"/>
                  </a:lnTo>
                  <a:lnTo>
                    <a:pt x="897" y="570"/>
                  </a:lnTo>
                  <a:lnTo>
                    <a:pt x="897" y="570"/>
                  </a:lnTo>
                  <a:lnTo>
                    <a:pt x="895" y="596"/>
                  </a:lnTo>
                  <a:lnTo>
                    <a:pt x="892" y="620"/>
                  </a:lnTo>
                  <a:lnTo>
                    <a:pt x="886" y="642"/>
                  </a:lnTo>
                  <a:lnTo>
                    <a:pt x="877" y="665"/>
                  </a:lnTo>
                  <a:lnTo>
                    <a:pt x="868" y="687"/>
                  </a:lnTo>
                  <a:lnTo>
                    <a:pt x="855" y="707"/>
                  </a:lnTo>
                  <a:lnTo>
                    <a:pt x="841" y="725"/>
                  </a:lnTo>
                  <a:lnTo>
                    <a:pt x="826" y="743"/>
                  </a:lnTo>
                  <a:lnTo>
                    <a:pt x="808" y="759"/>
                  </a:lnTo>
                  <a:lnTo>
                    <a:pt x="789" y="773"/>
                  </a:lnTo>
                  <a:lnTo>
                    <a:pt x="769" y="785"/>
                  </a:lnTo>
                  <a:lnTo>
                    <a:pt x="748" y="795"/>
                  </a:lnTo>
                  <a:lnTo>
                    <a:pt x="725" y="803"/>
                  </a:lnTo>
                  <a:lnTo>
                    <a:pt x="702" y="809"/>
                  </a:lnTo>
                  <a:lnTo>
                    <a:pt x="677" y="813"/>
                  </a:lnTo>
                  <a:lnTo>
                    <a:pt x="653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4" name="文本框 37"/>
            <p:cNvSpPr txBox="1"/>
            <p:nvPr/>
          </p:nvSpPr>
          <p:spPr>
            <a:xfrm>
              <a:off x="4644243" y="1929738"/>
              <a:ext cx="1171573" cy="54681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400" dirty="0" err="1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endParaRPr lang="en-US" altLang="zh-CN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Factory</a:t>
              </a:r>
              <a:endPara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38"/>
            <p:cNvSpPr txBox="1"/>
            <p:nvPr/>
          </p:nvSpPr>
          <p:spPr>
            <a:xfrm>
              <a:off x="4644243" y="3257523"/>
              <a:ext cx="1171573" cy="54681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Microsoft</a:t>
              </a:r>
            </a:p>
            <a:p>
              <a:pPr algn="ctr"/>
              <a:r>
                <a:rPr lang="en-US" altLang="zh-CN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</a:t>
              </a:r>
              <a:r>
                <a:rPr lang="en-US" altLang="zh-CN" sz="1400" dirty="0" err="1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</a:t>
              </a:r>
              <a:endPara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9"/>
            <p:cNvSpPr txBox="1"/>
            <p:nvPr/>
          </p:nvSpPr>
          <p:spPr>
            <a:xfrm>
              <a:off x="3480164" y="3257523"/>
              <a:ext cx="908078" cy="54681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Adobe</a:t>
              </a:r>
            </a:p>
            <a:p>
              <a:pPr algn="ctr"/>
              <a:r>
                <a:rPr lang="en-US" altLang="zh-CN" sz="1400" dirty="0" err="1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endPara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40"/>
            <p:cNvSpPr txBox="1"/>
            <p:nvPr/>
          </p:nvSpPr>
          <p:spPr>
            <a:xfrm>
              <a:off x="3316458" y="1929738"/>
              <a:ext cx="1171574" cy="54681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DWG To PDF.PC3</a:t>
              </a:r>
              <a:endParaRPr lang="en-US" altLang="zh-CN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71"/>
          <p:cNvSpPr txBox="1"/>
          <p:nvPr/>
        </p:nvSpPr>
        <p:spPr>
          <a:xfrm>
            <a:off x="539553" y="1520132"/>
            <a:ext cx="2471836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Autodesk</a:t>
            </a:r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官方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spcBef>
                <a:spcPts val="450"/>
              </a:spcBef>
            </a:pP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虚拟打印机，支持自动命名，一个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文件对应一个图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1"/>
          <p:cNvSpPr txBox="1"/>
          <p:nvPr/>
        </p:nvSpPr>
        <p:spPr>
          <a:xfrm>
            <a:off x="539554" y="3504194"/>
            <a:ext cx="2475282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spcBef>
                <a:spcPts val="450"/>
              </a:spcBef>
            </a:pPr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官方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spcBef>
                <a:spcPts val="450"/>
              </a:spcBef>
            </a:pP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公司官方虚拟打印机，权威性强，但不支持自动命名，无法批量打印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71"/>
          <p:cNvSpPr txBox="1"/>
          <p:nvPr/>
        </p:nvSpPr>
        <p:spPr>
          <a:xfrm>
            <a:off x="6046141" y="1153302"/>
            <a:ext cx="2342283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5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pdfFactory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450"/>
              </a:spcBef>
            </a:pP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应用最广泛的虚拟打印机，无需自动命名，一个</a:t>
            </a:r>
            <a:r>
              <a:rPr lang="en-US" altLang="zh-CN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文件对应所有图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71"/>
          <p:cNvSpPr txBox="1"/>
          <p:nvPr/>
        </p:nvSpPr>
        <p:spPr>
          <a:xfrm>
            <a:off x="6046141" y="3015038"/>
            <a:ext cx="2342283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450"/>
              </a:spcBef>
            </a:pPr>
            <a:r>
              <a:rPr lang="en-US" altLang="zh-CN" sz="1500" dirty="0" err="1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Mircrosoft</a:t>
            </a:r>
            <a:r>
              <a:rPr lang="zh-CN" altLang="en-US" sz="15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5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450"/>
              </a:spcBef>
            </a:pPr>
            <a:r>
              <a:rPr lang="zh-CN" altLang="en-US" sz="1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微软及国内部分厂商提供的虚拟打印机，但因不支持自动命名，无法批量打印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58622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1070559" y="1391633"/>
            <a:ext cx="7004472" cy="2764293"/>
          </a:xfrm>
          <a:prstGeom prst="roundRect">
            <a:avLst/>
          </a:prstGeom>
          <a:solidFill>
            <a:schemeClr val="bg1"/>
          </a:solidFill>
          <a:ln w="12700">
            <a:noFill/>
            <a:bevel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6199471" y="682991"/>
            <a:ext cx="1580234" cy="114573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</a:ln>
        </p:spPr>
        <p:txBody>
          <a:bodyPr lIns="91446" tIns="45723" rIns="91446" bIns="45723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4" name="TextBox 18"/>
          <p:cNvSpPr>
            <a:spLocks noChangeArrowheads="1"/>
          </p:cNvSpPr>
          <p:nvPr/>
        </p:nvSpPr>
        <p:spPr bwMode="auto">
          <a:xfrm>
            <a:off x="1303961" y="661554"/>
            <a:ext cx="1211076" cy="7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前言"/>
          <p:cNvSpPr>
            <a:spLocks noChangeArrowheads="1"/>
          </p:cNvSpPr>
          <p:nvPr/>
        </p:nvSpPr>
        <p:spPr bwMode="auto">
          <a:xfrm>
            <a:off x="2411760" y="935482"/>
            <a:ext cx="1633821" cy="43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200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6" name="TextBox 9"/>
          <p:cNvSpPr>
            <a:spLocks noChangeArrowheads="1"/>
          </p:cNvSpPr>
          <p:nvPr/>
        </p:nvSpPr>
        <p:spPr bwMode="auto">
          <a:xfrm>
            <a:off x="1259900" y="1925934"/>
            <a:ext cx="6625788" cy="217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常青藤</a:t>
            </a: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批量处理系统是常青藤工作室开发的一款图形文件批量处理软件，支持</a:t>
            </a:r>
            <a:r>
              <a:rPr lang="en-US" altLang="zh-CN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AutoCAD</a:t>
            </a: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和中望、浩辰等</a:t>
            </a:r>
            <a:r>
              <a:rPr lang="en-US" altLang="zh-CN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CAD</a:t>
            </a: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平台，可以在多个图形文档中批量替换文本，添加图号页码、统计图纸数量等，并可以批量打印图形文件。</a:t>
            </a:r>
            <a:endParaRPr lang="en-US" altLang="zh-CN" sz="1200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en-US" altLang="zh-CN" sz="1200" dirty="0" smtClean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200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本教程由常青藤工作室编制，详细阐述常青藤打印功能的特点和操作方法，用户可以从常青藤官网</a:t>
            </a:r>
            <a:r>
              <a:rPr lang="en-US" altLang="zh-CN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  <a:hlinkClick r:id="rId4"/>
              </a:rPr>
              <a:t>www.icqt.net</a:t>
            </a: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下载，并自由复制、修改和传播。如对本教程有任何建议，请发邮件到</a:t>
            </a:r>
            <a:r>
              <a:rPr lang="en-US" altLang="zh-CN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jy@icqt.net</a:t>
            </a:r>
            <a:r>
              <a:rPr lang="zh-CN" altLang="en-US" sz="1200" dirty="0" smtClean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，非常感谢。</a:t>
            </a:r>
            <a:endParaRPr lang="en-US" altLang="zh-CN" sz="1200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709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bldLvl="0" autoUpdateAnimBg="0"/>
      <p:bldP spid="5" grpId="0" bldLvl="0" autoUpdateAnimBg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3623374" y="2624556"/>
            <a:ext cx="1627582" cy="1385713"/>
            <a:chOff x="4208894" y="3762612"/>
            <a:chExt cx="1822450" cy="1551623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4208894" y="3762612"/>
              <a:ext cx="1822450" cy="1551623"/>
            </a:xfrm>
            <a:prstGeom prst="triangle">
              <a:avLst/>
            </a:prstGeom>
            <a:solidFill>
              <a:schemeClr val="tx2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3"/>
            <p:cNvSpPr txBox="1"/>
            <p:nvPr/>
          </p:nvSpPr>
          <p:spPr>
            <a:xfrm>
              <a:off x="4711452" y="4023448"/>
              <a:ext cx="824027" cy="65479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600" kern="0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</a:p>
            <a:p>
              <a:pPr algn="ctr">
                <a:defRPr/>
              </a:pPr>
              <a:r>
                <a:rPr lang="zh-CN" altLang="en-US" sz="1600" kern="0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打印</a:t>
              </a:r>
              <a:endParaRPr lang="zh-CN" altLang="en-US" sz="1600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4644008" y="2727332"/>
            <a:ext cx="1576321" cy="1340149"/>
            <a:chOff x="5237842" y="4004098"/>
            <a:chExt cx="1765052" cy="1500603"/>
          </a:xfrm>
        </p:grpSpPr>
        <p:sp>
          <p:nvSpPr>
            <p:cNvPr id="9" name="等腰三角形 7"/>
            <p:cNvSpPr/>
            <p:nvPr/>
          </p:nvSpPr>
          <p:spPr>
            <a:xfrm>
              <a:off x="523784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765052" y="1500603"/>
                  </a:lnTo>
                  <a:lnTo>
                    <a:pt x="0" y="1500603"/>
                  </a:lnTo>
                  <a:lnTo>
                    <a:pt x="375894" y="861452"/>
                  </a:lnTo>
                  <a:lnTo>
                    <a:pt x="464514" y="915388"/>
                  </a:lnTo>
                  <a:lnTo>
                    <a:pt x="392059" y="1034436"/>
                  </a:lnTo>
                  <a:lnTo>
                    <a:pt x="748236" y="924919"/>
                  </a:lnTo>
                  <a:lnTo>
                    <a:pt x="681880" y="558240"/>
                  </a:lnTo>
                  <a:lnTo>
                    <a:pt x="609424" y="677289"/>
                  </a:lnTo>
                  <a:lnTo>
                    <a:pt x="517210" y="621166"/>
                  </a:lnTo>
                  <a:close/>
                </a:path>
              </a:pathLst>
            </a:custGeom>
            <a:solidFill>
              <a:schemeClr val="bg2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5997759" y="4958700"/>
              <a:ext cx="341395" cy="379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1600" kern="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3658544" y="1115743"/>
            <a:ext cx="1604674" cy="1311991"/>
            <a:chOff x="4244067" y="2343574"/>
            <a:chExt cx="1796802" cy="1469072"/>
          </a:xfrm>
        </p:grpSpPr>
        <p:sp>
          <p:nvSpPr>
            <p:cNvPr id="12" name="等腰三角形 6"/>
            <p:cNvSpPr/>
            <p:nvPr/>
          </p:nvSpPr>
          <p:spPr>
            <a:xfrm>
              <a:off x="4244067" y="2343574"/>
              <a:ext cx="1796802" cy="1469072"/>
            </a:xfrm>
            <a:custGeom>
              <a:avLst/>
              <a:gdLst/>
              <a:ahLst/>
              <a:cxnLst/>
              <a:rect l="l" t="t" r="r" b="b"/>
              <a:pathLst>
                <a:path w="1796802" h="1469072">
                  <a:moveTo>
                    <a:pt x="898401" y="0"/>
                  </a:moveTo>
                  <a:lnTo>
                    <a:pt x="1796802" y="1469072"/>
                  </a:lnTo>
                  <a:lnTo>
                    <a:pt x="1015417" y="1469072"/>
                  </a:lnTo>
                  <a:lnTo>
                    <a:pt x="1015417" y="1372637"/>
                  </a:lnTo>
                  <a:lnTo>
                    <a:pt x="1154781" y="1372637"/>
                  </a:lnTo>
                  <a:lnTo>
                    <a:pt x="876052" y="1125318"/>
                  </a:lnTo>
                  <a:lnTo>
                    <a:pt x="597323" y="1372637"/>
                  </a:lnTo>
                  <a:lnTo>
                    <a:pt x="736688" y="1372637"/>
                  </a:lnTo>
                  <a:lnTo>
                    <a:pt x="736688" y="1469072"/>
                  </a:lnTo>
                  <a:lnTo>
                    <a:pt x="0" y="1469072"/>
                  </a:lnTo>
                  <a:close/>
                </a:path>
              </a:pathLst>
            </a:custGeom>
            <a:solidFill>
              <a:schemeClr val="bg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4801423" y="3047006"/>
              <a:ext cx="734486" cy="379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1600" kern="0" dirty="0" err="1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m×n</a:t>
              </a:r>
              <a:endParaRPr lang="zh-CN" altLang="en-US" sz="16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2690171" y="2727332"/>
            <a:ext cx="1576321" cy="1340149"/>
            <a:chOff x="3275692" y="4004098"/>
            <a:chExt cx="1765052" cy="1500603"/>
          </a:xfrm>
        </p:grpSpPr>
        <p:sp>
          <p:nvSpPr>
            <p:cNvPr id="15" name="等腰三角形 11"/>
            <p:cNvSpPr/>
            <p:nvPr/>
          </p:nvSpPr>
          <p:spPr>
            <a:xfrm>
              <a:off x="327569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236032" y="601083"/>
                  </a:lnTo>
                  <a:lnTo>
                    <a:pt x="1121186" y="667974"/>
                  </a:lnTo>
                  <a:lnTo>
                    <a:pt x="1051045" y="547547"/>
                  </a:lnTo>
                  <a:lnTo>
                    <a:pt x="977616" y="912876"/>
                  </a:lnTo>
                  <a:lnTo>
                    <a:pt x="1331611" y="1029255"/>
                  </a:lnTo>
                  <a:lnTo>
                    <a:pt x="1261469" y="908828"/>
                  </a:lnTo>
                  <a:lnTo>
                    <a:pt x="1377332" y="841344"/>
                  </a:lnTo>
                  <a:lnTo>
                    <a:pt x="1765052" y="1500603"/>
                  </a:lnTo>
                  <a:lnTo>
                    <a:pt x="0" y="1500603"/>
                  </a:lnTo>
                  <a:close/>
                </a:path>
              </a:pathLst>
            </a:custGeom>
            <a:solidFill>
              <a:schemeClr val="tx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3760795" y="4936591"/>
              <a:ext cx="422167" cy="379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1600" kern="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endParaRPr lang="zh-CN" altLang="en-US" sz="16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5076056" y="1396547"/>
            <a:ext cx="2548069" cy="808260"/>
            <a:chOff x="5740568" y="2797139"/>
            <a:chExt cx="2548069" cy="808260"/>
          </a:xfrm>
        </p:grpSpPr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6042251" y="3141849"/>
              <a:ext cx="219465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m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文件，每个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</a:t>
              </a: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个图，总计形成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m×n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pdf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文件。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6028599" y="2797139"/>
              <a:ext cx="2065432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每个图对应一个</a:t>
              </a:r>
              <a:r>
                <a:rPr lang="en-US" altLang="zh-CN" sz="1600" kern="0" dirty="0" err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pdf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5740568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14" name="组合 22"/>
          <p:cNvGrpSpPr/>
          <p:nvPr/>
        </p:nvGrpSpPr>
        <p:grpSpPr>
          <a:xfrm>
            <a:off x="641495" y="2593236"/>
            <a:ext cx="2639984" cy="794243"/>
            <a:chOff x="821898" y="3802559"/>
            <a:chExt cx="2639984" cy="794243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821898" y="4133252"/>
              <a:ext cx="257318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m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文件，每个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</a:t>
              </a: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个图，总计形成</a:t>
              </a: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m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pdf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文件。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flipH="1">
              <a:off x="844253" y="3802559"/>
              <a:ext cx="2265075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每个</a:t>
              </a:r>
              <a:r>
                <a:rPr lang="en-US" altLang="zh-CN" sz="1600" kern="0" dirty="0" err="1" smtClean="0"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对应</a:t>
              </a:r>
              <a:r>
                <a:rPr lang="en-US" altLang="zh-CN" sz="1600" kern="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600" kern="0" dirty="0" err="1" smtClean="0">
                  <a:latin typeface="微软雅黑" pitchFamily="34" charset="-122"/>
                  <a:ea typeface="微软雅黑" pitchFamily="34" charset="-122"/>
                </a:rPr>
                <a:t>pdf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ysDot"/>
              <a:headEnd type="oval"/>
              <a:tailEnd type="oval"/>
            </a:ln>
            <a:effectLst/>
          </p:spPr>
        </p:cxnSp>
      </p:grpSp>
      <p:grpSp>
        <p:nvGrpSpPr>
          <p:cNvPr id="18" name="组合 31"/>
          <p:cNvGrpSpPr/>
          <p:nvPr/>
        </p:nvGrpSpPr>
        <p:grpSpPr>
          <a:xfrm>
            <a:off x="6003847" y="3056061"/>
            <a:ext cx="2548069" cy="784440"/>
            <a:chOff x="5654277" y="2820959"/>
            <a:chExt cx="2548069" cy="784440"/>
          </a:xfrm>
        </p:grpSpPr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6042251" y="3141849"/>
              <a:ext cx="210926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m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文件，每个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dwg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</a:t>
              </a: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个图，总计形成</a:t>
              </a:r>
              <a:r>
                <a:rPr lang="en-US" altLang="zh-CN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000" kern="0" dirty="0" err="1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pdf</a:t>
              </a:r>
              <a:r>
                <a:rPr lang="zh-CN" altLang="en-US" sz="1000" kern="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文件。</a:t>
              </a:r>
              <a:endParaRPr lang="en-US" altLang="zh-CN" sz="1000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6014316" y="2820959"/>
              <a:ext cx="1922889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kern="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所有图对应</a:t>
              </a:r>
              <a:r>
                <a:rPr lang="en-US" altLang="zh-CN" sz="1600" kern="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kern="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en-US" altLang="zh-CN" sz="1600" kern="0" dirty="0" err="1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pdf</a:t>
              </a:r>
              <a:endParaRPr lang="en-US" altLang="zh-CN" sz="1600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5654277" y="3605399"/>
              <a:ext cx="2548069" cy="0"/>
            </a:xfrm>
            <a:prstGeom prst="line">
              <a:avLst/>
            </a:prstGeom>
            <a:noFill/>
            <a:ln w="12700" cap="flat" cmpd="sng" algn="ctr">
              <a:solidFill>
                <a:schemeClr val="bg2"/>
              </a:solidFill>
              <a:prstDash val="sysDot"/>
              <a:headEnd type="oval"/>
              <a:tailEnd type="oval"/>
            </a:ln>
            <a:effectLst/>
          </p:spPr>
        </p:cxn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24"/>
            <a:ext cx="2424113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84257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1 0.00023 L -0.09464 -0.04669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5" y="-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1 0.00046 L 0.09618 -0.04669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" y="-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打印样式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1180786" y="1347614"/>
            <a:ext cx="2144125" cy="1077077"/>
            <a:chOff x="1180786" y="1419622"/>
            <a:chExt cx="2144125" cy="1077077"/>
          </a:xfrm>
        </p:grpSpPr>
        <p:sp>
          <p:nvSpPr>
            <p:cNvPr id="6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4800" spc="-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3574181" y="2424690"/>
            <a:ext cx="2142177" cy="1073182"/>
            <a:chOff x="3574181" y="2496698"/>
            <a:chExt cx="2142177" cy="1073182"/>
          </a:xfrm>
        </p:grpSpPr>
        <p:sp>
          <p:nvSpPr>
            <p:cNvPr id="9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4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5969524" y="1347614"/>
            <a:ext cx="2140230" cy="1077077"/>
            <a:chOff x="5969524" y="1419622"/>
            <a:chExt cx="2140230" cy="1077077"/>
          </a:xfrm>
        </p:grpSpPr>
        <p:sp>
          <p:nvSpPr>
            <p:cNvPr id="12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4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Content Placeholder 2"/>
          <p:cNvSpPr txBox="1"/>
          <p:nvPr/>
        </p:nvSpPr>
        <p:spPr>
          <a:xfrm>
            <a:off x="1186628" y="2518180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选择样式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和</a:t>
            </a:r>
            <a:r>
              <a:rPr lang="en-US" altLang="zh-CN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AutoCAD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自带打印功能一样，使用常青藤批量打印时也需要指定打印样式，且打印样式相同。</a:t>
            </a:r>
            <a:endParaRPr lang="en-US" sz="11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3617025" y="1396306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样式编辑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常青藤不能创建</a:t>
            </a:r>
            <a:r>
              <a:rPr lang="en-US" altLang="zh-CN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/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编辑打印样式，必须通过</a:t>
            </a:r>
            <a:r>
              <a:rPr lang="en-US" altLang="zh-CN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CAD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进行，例如打印或选项命令。</a:t>
            </a:r>
          </a:p>
          <a:p>
            <a:pPr>
              <a:spcBef>
                <a:spcPct val="0"/>
              </a:spcBef>
            </a:pP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5953945" y="2518180"/>
            <a:ext cx="2189955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注意事项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打印样式分</a:t>
            </a:r>
            <a:r>
              <a:rPr lang="en-US" altLang="zh-CN" sz="11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ctb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和</a:t>
            </a:r>
            <a:r>
              <a:rPr lang="en-US" altLang="zh-CN" sz="11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stb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两种，</a:t>
            </a:r>
            <a:r>
              <a:rPr lang="en-US" altLang="zh-CN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monochrome.ctb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打印效果为黑白， </a:t>
            </a:r>
            <a:r>
              <a:rPr lang="en-US" altLang="zh-CN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monochrome.stb</a:t>
            </a: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则彩色。</a:t>
            </a:r>
            <a:endParaRPr lang="zh-CN" altLang="en-US" sz="1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1193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打印比例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 rot="20362696" flipV="1">
            <a:off x="3690938" y="2108597"/>
            <a:ext cx="1818085" cy="814388"/>
          </a:xfrm>
          <a:prstGeom prst="parallelogram">
            <a:avLst>
              <a:gd name="adj" fmla="val 68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5400000">
            <a:off x="3198614" y="2790229"/>
            <a:ext cx="1504950" cy="872729"/>
          </a:xfrm>
          <a:prstGeom prst="parallelogram">
            <a:avLst>
              <a:gd name="adj" fmla="val 6895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rot="5400000" flipH="1">
            <a:off x="4363046" y="2748558"/>
            <a:ext cx="1341834" cy="1119188"/>
          </a:xfrm>
          <a:prstGeom prst="parallelogram">
            <a:avLst>
              <a:gd name="adj" fmla="val 383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627960" y="1632347"/>
            <a:ext cx="0" cy="84177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33963" y="3226594"/>
            <a:ext cx="840581" cy="47267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246835" y="3226594"/>
            <a:ext cx="703659" cy="39528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 bwMode="auto">
          <a:xfrm>
            <a:off x="4333875" y="1042988"/>
            <a:ext cx="589360" cy="5893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2701529" y="3443288"/>
            <a:ext cx="589359" cy="58816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 bwMode="auto">
          <a:xfrm>
            <a:off x="5844779" y="3554016"/>
            <a:ext cx="589359" cy="5893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936332" y="877492"/>
            <a:ext cx="1579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固定比例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4949429" y="1164432"/>
            <a:ext cx="27158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固定打印比例，包括</a:t>
            </a:r>
            <a:r>
              <a:rPr lang="en-US" altLang="zh-CN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1:1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、</a:t>
            </a:r>
            <a:r>
              <a:rPr lang="en-US" altLang="zh-CN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1:2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等标准打印比例和</a:t>
            </a:r>
            <a:r>
              <a:rPr lang="en-US" altLang="zh-CN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1:25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等非标准打印比例。</a:t>
            </a: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073378" y="2465785"/>
            <a:ext cx="9655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短边缩放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>
            <a:spLocks noChangeArrowheads="1"/>
          </p:cNvSpPr>
          <p:nvPr/>
        </p:nvSpPr>
        <p:spPr bwMode="auto">
          <a:xfrm>
            <a:off x="6073379" y="2771776"/>
            <a:ext cx="2103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依据图框的高度和纸张的高度（短边尺寸）自动计算打印比例。</a:t>
            </a: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213372" y="2294335"/>
            <a:ext cx="966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布满图纸</a:t>
            </a:r>
            <a:endParaRPr lang="zh-CN" altLang="en-US" sz="1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>
            <a:spLocks noChangeArrowheads="1"/>
          </p:cNvSpPr>
          <p:nvPr/>
        </p:nvSpPr>
        <p:spPr bwMode="auto">
          <a:xfrm>
            <a:off x="928662" y="2626519"/>
            <a:ext cx="22751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CAD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自带自适应打印比例，其原则是缩放打印图形以布满所选图纸尺寸。</a:t>
            </a: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403658" y="1162502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912220" y="3664029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752300" y="3552706"/>
            <a:ext cx="521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0839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打印比例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14282" y="785800"/>
            <a:ext cx="35719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短边缩放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图框短边尺寸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α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和页面设置中短边参考值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δ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相同时，打印比例为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；否则打印比例为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：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α / δ 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。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如右图所示，短边参考值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δ=297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，图框高度为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时打印比例为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，图框高度为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420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时打印比例为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1:1.41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 l="3000" t="49360" r="2499" b="25960"/>
          <a:stretch>
            <a:fillRect/>
          </a:stretch>
        </p:blipFill>
        <p:spPr bwMode="auto">
          <a:xfrm>
            <a:off x="214282" y="3214692"/>
            <a:ext cx="450059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928676"/>
            <a:ext cx="47720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多规格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14282" y="785800"/>
            <a:ext cx="3357586" cy="11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主要用途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u"/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多种图框规格混合打印时，可以依据不同图框尺寸分别指定纸张型号、打印比例等。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14282" y="2071684"/>
            <a:ext cx="335758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如图所示，为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420×297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的图框指定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A3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纸张，为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594×420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的图框指定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A2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纸张。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214428"/>
            <a:ext cx="51625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2786064"/>
            <a:ext cx="3143272" cy="1488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3909860" y="1707654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文件打印</a:t>
            </a:r>
            <a:endParaRPr lang="zh-CN" altLang="en-US" sz="3600" b="1" spc="3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54147" y="2433609"/>
            <a:ext cx="3268081" cy="0"/>
          </a:xfrm>
          <a:prstGeom prst="line">
            <a:avLst/>
          </a:prstGeom>
          <a:ln w="9525">
            <a:solidFill>
              <a:schemeClr val="bg2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9"/>
          <p:cNvSpPr txBox="1"/>
          <p:nvPr/>
        </p:nvSpPr>
        <p:spPr>
          <a:xfrm>
            <a:off x="4015127" y="2574367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文件位置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5126" y="2877918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文件冲突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718343" y="2577625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文件名称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5718344" y="2881626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图名提取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2123728" y="1707654"/>
            <a:ext cx="1512168" cy="1512168"/>
            <a:chOff x="2118480" y="1316166"/>
            <a:chExt cx="1512168" cy="1512168"/>
          </a:xfrm>
        </p:grpSpPr>
        <p:sp>
          <p:nvSpPr>
            <p:cNvPr id="17" name="椭圆 16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67"/>
            <p:cNvSpPr txBox="1"/>
            <p:nvPr/>
          </p:nvSpPr>
          <p:spPr>
            <a:xfrm>
              <a:off x="2396584" y="1556810"/>
              <a:ext cx="11620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altLang="zh-CN" sz="6000" spc="225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itchFamily="34" charset="-122"/>
                </a:rPr>
                <a:t>03</a:t>
              </a:r>
              <a:endParaRPr lang="zh-CN" altLang="en-US" sz="6000" spc="225" dirty="0">
                <a:solidFill>
                  <a:schemeClr val="accent2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37536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文件打印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33"/>
          <p:cNvSpPr txBox="1"/>
          <p:nvPr/>
        </p:nvSpPr>
        <p:spPr>
          <a:xfrm>
            <a:off x="1763688" y="3857634"/>
            <a:ext cx="588014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图形文件打印时不输出到实体打印机（即不打印到纸上），而是打印到文件，包括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Autodesk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公司的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PLT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DWF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公司的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文件格式，及标准</a:t>
            </a:r>
            <a:r>
              <a:rPr lang="en-US" altLang="zh-CN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JPG</a:t>
            </a:r>
            <a:r>
              <a:rPr lang="zh-CN" altLang="en-US" sz="1200" spc="-1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文件等。</a:t>
            </a:r>
            <a:endParaRPr lang="zh-CN" altLang="en-US" sz="1200" spc="-1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1331640" y="1395522"/>
            <a:ext cx="1855575" cy="1883670"/>
            <a:chOff x="1073324" y="1268293"/>
            <a:chExt cx="2146515" cy="2179015"/>
          </a:xfrm>
        </p:grpSpPr>
        <p:sp>
          <p:nvSpPr>
            <p:cNvPr id="7" name="五角星 18"/>
            <p:cNvSpPr/>
            <p:nvPr/>
          </p:nvSpPr>
          <p:spPr>
            <a:xfrm rot="2134838">
              <a:off x="1073324" y="126829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7"/>
            <p:cNvGrpSpPr/>
            <p:nvPr/>
          </p:nvGrpSpPr>
          <p:grpSpPr>
            <a:xfrm>
              <a:off x="1912141" y="1824035"/>
              <a:ext cx="488159" cy="490540"/>
              <a:chOff x="1912141" y="1824035"/>
              <a:chExt cx="488159" cy="490540"/>
            </a:xfrm>
            <a:solidFill>
              <a:srgbClr val="FFFFFF"/>
            </a:solidFill>
          </p:grpSpPr>
          <p:sp>
            <p:nvSpPr>
              <p:cNvPr id="10" name="饼形 9"/>
              <p:cNvSpPr/>
              <p:nvPr/>
            </p:nvSpPr>
            <p:spPr>
              <a:xfrm>
                <a:off x="1912141" y="1847847"/>
                <a:ext cx="466728" cy="466728"/>
              </a:xfrm>
              <a:prstGeom prst="pie">
                <a:avLst>
                  <a:gd name="adj1" fmla="val 2668795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饼形 10"/>
              <p:cNvSpPr/>
              <p:nvPr/>
            </p:nvSpPr>
            <p:spPr>
              <a:xfrm>
                <a:off x="1933572" y="1824035"/>
                <a:ext cx="466728" cy="466728"/>
              </a:xfrm>
              <a:prstGeom prst="pie">
                <a:avLst>
                  <a:gd name="adj1" fmla="val 16168367"/>
                  <a:gd name="adj2" fmla="val 2159998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77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39"/>
            <p:cNvSpPr txBox="1"/>
            <p:nvPr/>
          </p:nvSpPr>
          <p:spPr>
            <a:xfrm>
              <a:off x="1444625" y="2297908"/>
              <a:ext cx="1419226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PLT</a:t>
              </a:r>
              <a:endParaRPr lang="en-US" altLang="zh-CN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</a:t>
              </a:r>
              <a:endParaRPr lang="zh-CN" altLang="en-US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>
          <a:xfrm>
            <a:off x="3531264" y="1389172"/>
            <a:ext cx="1855575" cy="1883670"/>
            <a:chOff x="3518075" y="1261943"/>
            <a:chExt cx="2146515" cy="2179015"/>
          </a:xfrm>
          <a:solidFill>
            <a:schemeClr val="bg2">
              <a:lumMod val="50000"/>
            </a:schemeClr>
          </a:solidFill>
        </p:grpSpPr>
        <p:sp>
          <p:nvSpPr>
            <p:cNvPr id="13" name="五角星 18"/>
            <p:cNvSpPr/>
            <p:nvPr/>
          </p:nvSpPr>
          <p:spPr>
            <a:xfrm rot="2134838">
              <a:off x="3518075" y="126194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41"/>
            <p:cNvSpPr txBox="1"/>
            <p:nvPr/>
          </p:nvSpPr>
          <p:spPr>
            <a:xfrm>
              <a:off x="3937797" y="2298698"/>
              <a:ext cx="1296192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endParaRPr lang="en-US" altLang="zh-CN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</a:t>
              </a:r>
              <a:endParaRPr lang="zh-CN" altLang="en-US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14"/>
            <p:cNvGrpSpPr/>
            <p:nvPr/>
          </p:nvGrpSpPr>
          <p:grpSpPr>
            <a:xfrm>
              <a:off x="4261684" y="1825799"/>
              <a:ext cx="667504" cy="468662"/>
              <a:chOff x="2409665" y="939861"/>
              <a:chExt cx="5638961" cy="3959164"/>
            </a:xfrm>
            <a:grpFill/>
          </p:grpSpPr>
          <p:sp>
            <p:nvSpPr>
              <p:cNvPr id="16" name="流程图: 联系 2"/>
              <p:cNvSpPr/>
              <p:nvPr/>
            </p:nvSpPr>
            <p:spPr>
              <a:xfrm>
                <a:off x="3884040" y="1024462"/>
                <a:ext cx="2680685" cy="3874563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流程图: 联系 2"/>
              <p:cNvSpPr/>
              <p:nvPr/>
            </p:nvSpPr>
            <p:spPr>
              <a:xfrm>
                <a:off x="2409665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流程图: 联系 2"/>
              <p:cNvSpPr/>
              <p:nvPr/>
            </p:nvSpPr>
            <p:spPr>
              <a:xfrm>
                <a:off x="6133940" y="939861"/>
                <a:ext cx="1914686" cy="2767416"/>
              </a:xfrm>
              <a:custGeom>
                <a:avLst/>
                <a:gdLst/>
                <a:ahLst/>
                <a:cxnLst/>
                <a:rect l="l" t="t" r="r" b="b"/>
                <a:pathLst>
                  <a:path w="2680685" h="3874563">
                    <a:moveTo>
                      <a:pt x="1049911" y="1326547"/>
                    </a:moveTo>
                    <a:lnTo>
                      <a:pt x="1130886" y="1416545"/>
                    </a:lnTo>
                    <a:lnTo>
                      <a:pt x="1130989" y="1416517"/>
                    </a:lnTo>
                    <a:lnTo>
                      <a:pt x="1312935" y="1622593"/>
                    </a:lnTo>
                    <a:lnTo>
                      <a:pt x="1164126" y="2754124"/>
                    </a:lnTo>
                    <a:lnTo>
                      <a:pt x="1330469" y="3179256"/>
                    </a:lnTo>
                    <a:cubicBezTo>
                      <a:pt x="1393318" y="3185424"/>
                      <a:pt x="1456167" y="2747966"/>
                      <a:pt x="1519023" y="2754127"/>
                    </a:cubicBezTo>
                    <a:lnTo>
                      <a:pt x="1368996" y="1613275"/>
                    </a:lnTo>
                    <a:lnTo>
                      <a:pt x="1547978" y="1410556"/>
                    </a:lnTo>
                    <a:lnTo>
                      <a:pt x="1549687" y="1411027"/>
                    </a:lnTo>
                    <a:lnTo>
                      <a:pt x="1625697" y="1326547"/>
                    </a:lnTo>
                    <a:lnTo>
                      <a:pt x="1740228" y="1463512"/>
                    </a:lnTo>
                    <a:lnTo>
                      <a:pt x="2163777" y="1580180"/>
                    </a:lnTo>
                    <a:lnTo>
                      <a:pt x="2163105" y="1571541"/>
                    </a:lnTo>
                    <a:lnTo>
                      <a:pt x="2369061" y="1628276"/>
                    </a:lnTo>
                    <a:lnTo>
                      <a:pt x="2376321" y="1626429"/>
                    </a:lnTo>
                    <a:lnTo>
                      <a:pt x="2619825" y="2583371"/>
                    </a:lnTo>
                    <a:lnTo>
                      <a:pt x="2622880" y="2582594"/>
                    </a:lnTo>
                    <a:lnTo>
                      <a:pt x="2678814" y="2802409"/>
                    </a:lnTo>
                    <a:lnTo>
                      <a:pt x="2680685" y="2803247"/>
                    </a:lnTo>
                    <a:lnTo>
                      <a:pt x="2208786" y="3856531"/>
                    </a:lnTo>
                    <a:lnTo>
                      <a:pt x="2208786" y="3871389"/>
                    </a:lnTo>
                    <a:lnTo>
                      <a:pt x="2049180" y="3871389"/>
                    </a:lnTo>
                    <a:lnTo>
                      <a:pt x="2049443" y="3874563"/>
                    </a:lnTo>
                    <a:lnTo>
                      <a:pt x="648500" y="3874563"/>
                    </a:lnTo>
                    <a:lnTo>
                      <a:pt x="648762" y="3871389"/>
                    </a:lnTo>
                    <a:lnTo>
                      <a:pt x="456186" y="3871389"/>
                    </a:lnTo>
                    <a:lnTo>
                      <a:pt x="456186" y="3867966"/>
                    </a:lnTo>
                    <a:lnTo>
                      <a:pt x="0" y="2849753"/>
                    </a:lnTo>
                    <a:lnTo>
                      <a:pt x="1070" y="2845549"/>
                    </a:lnTo>
                    <a:lnTo>
                      <a:pt x="3080" y="2844648"/>
                    </a:lnTo>
                    <a:lnTo>
                      <a:pt x="1407" y="2844222"/>
                    </a:lnTo>
                    <a:lnTo>
                      <a:pt x="309256" y="1634409"/>
                    </a:lnTo>
                    <a:lnTo>
                      <a:pt x="492252" y="1583998"/>
                    </a:lnTo>
                    <a:lnTo>
                      <a:pt x="491584" y="1592643"/>
                    </a:lnTo>
                    <a:lnTo>
                      <a:pt x="927899" y="1472458"/>
                    </a:lnTo>
                    <a:close/>
                    <a:moveTo>
                      <a:pt x="1330482" y="0"/>
                    </a:moveTo>
                    <a:cubicBezTo>
                      <a:pt x="1677575" y="0"/>
                      <a:pt x="1958952" y="281376"/>
                      <a:pt x="1958952" y="628469"/>
                    </a:cubicBezTo>
                    <a:cubicBezTo>
                      <a:pt x="1958952" y="975562"/>
                      <a:pt x="1677575" y="1256939"/>
                      <a:pt x="1330482" y="1256939"/>
                    </a:cubicBezTo>
                    <a:cubicBezTo>
                      <a:pt x="983390" y="1256939"/>
                      <a:pt x="702013" y="975562"/>
                      <a:pt x="702013" y="628469"/>
                    </a:cubicBezTo>
                    <a:cubicBezTo>
                      <a:pt x="702013" y="281376"/>
                      <a:pt x="983390" y="0"/>
                      <a:pt x="13304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3A6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18"/>
          <p:cNvGrpSpPr/>
          <p:nvPr/>
        </p:nvGrpSpPr>
        <p:grpSpPr>
          <a:xfrm>
            <a:off x="5878425" y="1389172"/>
            <a:ext cx="1855575" cy="1883670"/>
            <a:chOff x="5962825" y="1261943"/>
            <a:chExt cx="2146515" cy="2179015"/>
          </a:xfrm>
          <a:solidFill>
            <a:schemeClr val="bg2"/>
          </a:solidFill>
        </p:grpSpPr>
        <p:sp>
          <p:nvSpPr>
            <p:cNvPr id="20" name="五角星 18"/>
            <p:cNvSpPr/>
            <p:nvPr/>
          </p:nvSpPr>
          <p:spPr>
            <a:xfrm rot="2134838">
              <a:off x="5962825" y="1261943"/>
              <a:ext cx="2146515" cy="2179015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3"/>
            <p:cNvSpPr txBox="1"/>
            <p:nvPr/>
          </p:nvSpPr>
          <p:spPr>
            <a:xfrm>
              <a:off x="6378576" y="2301081"/>
              <a:ext cx="1419226" cy="676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JPG</a:t>
              </a:r>
              <a:endParaRPr lang="en-US" altLang="zh-CN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文件等</a:t>
              </a:r>
              <a:endParaRPr lang="zh-CN" altLang="en-US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5"/>
            <p:cNvSpPr/>
            <p:nvPr/>
          </p:nvSpPr>
          <p:spPr>
            <a:xfrm>
              <a:off x="6837868" y="1800223"/>
              <a:ext cx="513052" cy="519165"/>
            </a:xfrm>
            <a:custGeom>
              <a:avLst/>
              <a:gdLst/>
              <a:ahLst/>
              <a:cxnLst/>
              <a:rect l="l" t="t" r="r" b="b"/>
              <a:pathLst>
                <a:path w="4210679" h="4260850">
                  <a:moveTo>
                    <a:pt x="83635" y="0"/>
                  </a:moveTo>
                  <a:lnTo>
                    <a:pt x="832931" y="0"/>
                  </a:lnTo>
                  <a:cubicBezTo>
                    <a:pt x="878523" y="0"/>
                    <a:pt x="915483" y="36960"/>
                    <a:pt x="915483" y="82552"/>
                  </a:cubicBezTo>
                  <a:lnTo>
                    <a:pt x="915483" y="412748"/>
                  </a:lnTo>
                  <a:cubicBezTo>
                    <a:pt x="915483" y="443274"/>
                    <a:pt x="898914" y="469930"/>
                    <a:pt x="873607" y="483053"/>
                  </a:cubicBezTo>
                  <a:lnTo>
                    <a:pt x="4210679" y="483053"/>
                  </a:lnTo>
                  <a:lnTo>
                    <a:pt x="4210679" y="1893780"/>
                  </a:lnTo>
                  <a:lnTo>
                    <a:pt x="1406022" y="2781301"/>
                  </a:lnTo>
                  <a:lnTo>
                    <a:pt x="4210679" y="2781301"/>
                  </a:lnTo>
                  <a:lnTo>
                    <a:pt x="4210679" y="3305175"/>
                  </a:lnTo>
                  <a:lnTo>
                    <a:pt x="3591246" y="3305175"/>
                  </a:lnTo>
                  <a:cubicBezTo>
                    <a:pt x="3812567" y="3348853"/>
                    <a:pt x="3979359" y="3544073"/>
                    <a:pt x="3979359" y="3778250"/>
                  </a:cubicBezTo>
                  <a:cubicBezTo>
                    <a:pt x="3979359" y="4044783"/>
                    <a:pt x="3763292" y="4260850"/>
                    <a:pt x="3496759" y="4260850"/>
                  </a:cubicBezTo>
                  <a:cubicBezTo>
                    <a:pt x="3230226" y="4260850"/>
                    <a:pt x="3014159" y="4044783"/>
                    <a:pt x="3014159" y="3778250"/>
                  </a:cubicBezTo>
                  <a:cubicBezTo>
                    <a:pt x="3014159" y="3544073"/>
                    <a:pt x="3180952" y="3348853"/>
                    <a:pt x="3402273" y="3305175"/>
                  </a:cubicBezTo>
                  <a:lnTo>
                    <a:pt x="1267146" y="3305175"/>
                  </a:lnTo>
                  <a:cubicBezTo>
                    <a:pt x="1488467" y="3348853"/>
                    <a:pt x="1655259" y="3544073"/>
                    <a:pt x="1655259" y="3778250"/>
                  </a:cubicBezTo>
                  <a:cubicBezTo>
                    <a:pt x="1655259" y="4044783"/>
                    <a:pt x="1439192" y="4260850"/>
                    <a:pt x="1172659" y="4260850"/>
                  </a:cubicBezTo>
                  <a:cubicBezTo>
                    <a:pt x="906126" y="4260850"/>
                    <a:pt x="690059" y="4044783"/>
                    <a:pt x="690059" y="3778250"/>
                  </a:cubicBezTo>
                  <a:cubicBezTo>
                    <a:pt x="690059" y="3544073"/>
                    <a:pt x="856851" y="3348853"/>
                    <a:pt x="1078173" y="3305175"/>
                  </a:cubicBezTo>
                  <a:lnTo>
                    <a:pt x="972633" y="3305175"/>
                  </a:lnTo>
                  <a:cubicBezTo>
                    <a:pt x="944058" y="3143250"/>
                    <a:pt x="972634" y="3276600"/>
                    <a:pt x="963109" y="2781300"/>
                  </a:cubicBezTo>
                  <a:cubicBezTo>
                    <a:pt x="451270" y="464482"/>
                    <a:pt x="618551" y="1241439"/>
                    <a:pt x="451247" y="494159"/>
                  </a:cubicBezTo>
                  <a:lnTo>
                    <a:pt x="36010" y="492918"/>
                  </a:lnTo>
                  <a:cubicBezTo>
                    <a:pt x="-9582" y="492918"/>
                    <a:pt x="1083" y="489297"/>
                    <a:pt x="1083" y="443705"/>
                  </a:cubicBezTo>
                  <a:lnTo>
                    <a:pt x="1083" y="82552"/>
                  </a:lnTo>
                  <a:cubicBezTo>
                    <a:pt x="1083" y="36960"/>
                    <a:pt x="38043" y="0"/>
                    <a:pt x="83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Box 24"/>
          <p:cNvSpPr txBox="1"/>
          <p:nvPr/>
        </p:nvSpPr>
        <p:spPr>
          <a:xfrm>
            <a:off x="3813577" y="3435846"/>
            <a:ext cx="2054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-1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什么是文件打印？</a:t>
            </a:r>
            <a:endParaRPr lang="zh-CN" altLang="en-US" sz="1600" spc="-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文件打印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500562" y="1142990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文件位置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打印生成的</a:t>
            </a:r>
            <a:r>
              <a:rPr lang="en-US" altLang="zh-CN" sz="12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等文件放在哪个位置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500562" y="2071684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文件名称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打印生成的</a:t>
            </a:r>
            <a:r>
              <a:rPr lang="en-US" altLang="zh-CN" sz="12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文件如何命名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4500562" y="300037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文件冲突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打印生成的</a:t>
            </a:r>
            <a:r>
              <a:rPr lang="en-US" altLang="zh-CN" sz="12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等文件如果名称冲突的如何处理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500562" y="391952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图纸名称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文件名称中使用图名如何设置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41728"/>
            <a:ext cx="3762375" cy="41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897669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文件位置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6"/>
          <p:cNvSpPr>
            <a:spLocks/>
          </p:cNvSpPr>
          <p:nvPr/>
        </p:nvSpPr>
        <p:spPr bwMode="auto">
          <a:xfrm>
            <a:off x="1285852" y="1203598"/>
            <a:ext cx="2645725" cy="3156574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401398" y="2317377"/>
            <a:ext cx="1751502" cy="2089689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216862" y="1213371"/>
            <a:ext cx="701804" cy="701804"/>
          </a:xfrm>
          <a:prstGeom prst="ellipse">
            <a:avLst/>
          </a:prstGeom>
          <a:solidFill>
            <a:schemeClr val="bg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4670414" y="2367824"/>
            <a:ext cx="683631" cy="683631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200784" y="1308815"/>
            <a:ext cx="7011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5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4666966" y="2444603"/>
            <a:ext cx="69052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5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2078955" y="1597243"/>
            <a:ext cx="877163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</a:t>
            </a:r>
            <a:endParaRPr lang="zh-CN" altLang="en-US" sz="26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593436" y="2046990"/>
            <a:ext cx="1957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每个图形文件生成的打印文件各放置在图形文件所在位置</a:t>
            </a:r>
            <a:endParaRPr lang="zh-CN" altLang="en-US" sz="15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5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830279" y="2781884"/>
            <a:ext cx="723275" cy="415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99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</a:t>
            </a:r>
            <a:endParaRPr lang="zh-CN" altLang="en-US" sz="2099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3527074" y="3130820"/>
            <a:ext cx="14863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所有打印文件放在同一个指定文件夹</a:t>
            </a:r>
            <a:endParaRPr lang="zh-CN" altLang="en-US" sz="15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062552" y="1324204"/>
            <a:ext cx="46320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C:\P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\P1.dwg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C:\P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\P1.pdf</a:t>
            </a: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C:\Q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\Q1.dwg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C:\Q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\Q1.pdf</a:t>
            </a:r>
            <a:endParaRPr lang="zh-CN" altLang="en-US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D:\R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\P1.dwg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D:\R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\R1.pdf</a:t>
            </a: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5466160" y="2635956"/>
            <a:ext cx="3463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C:\P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\P1.dwg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C:\PDF\P1.pdf</a:t>
            </a: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C:\Q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\Q1.dwg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C:\PDF\Q1.pdf</a:t>
            </a:r>
            <a:endParaRPr lang="zh-CN" altLang="en-US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D:\R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\P1.dwg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，打印为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D:\PDF\R1.pdf</a:t>
            </a: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9901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ine 2"/>
          <p:cNvSpPr>
            <a:spLocks noChangeShapeType="1"/>
          </p:cNvSpPr>
          <p:nvPr/>
        </p:nvSpPr>
        <p:spPr bwMode="auto">
          <a:xfrm flipH="1">
            <a:off x="6010276" y="2309813"/>
            <a:ext cx="1354931" cy="1016794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1762126" y="2369344"/>
            <a:ext cx="1356122" cy="1016794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3850482" y="2466976"/>
            <a:ext cx="1288256" cy="1146572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69106" y="2034779"/>
            <a:ext cx="16013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{F}</a:t>
            </a:r>
            <a:endParaRPr lang="zh-CN" dirty="0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69107" y="2307432"/>
            <a:ext cx="1841897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使用图形文件名作为文件名称，但不含文件夹位置和文件后缀。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732735" y="2089547"/>
            <a:ext cx="16013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</a:t>
            </a:r>
            <a:r>
              <a:rPr lang="en-US" altLang="zh-CN" dirty="0" err="1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fi</a:t>
            </a:r>
            <a:r>
              <a:rPr lang="en-US" altLang="zh-CN" dirty="0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}</a:t>
            </a:r>
            <a:endParaRPr lang="zh-CN" dirty="0">
              <a:solidFill>
                <a:schemeClr val="bg2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658916" y="2329767"/>
            <a:ext cx="184189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使用文件序号作为文件名称，序号为数字，是列表中文件的顺序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584848" y="2838450"/>
            <a:ext cx="16025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{T}</a:t>
            </a:r>
            <a:endParaRPr lang="zh-CN" dirty="0"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584847" y="3111104"/>
            <a:ext cx="184189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使用布局名称作为文件名称，仅每个图幅对应一个文件时有效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009210" y="2524125"/>
            <a:ext cx="16013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tx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</a:t>
            </a:r>
            <a:r>
              <a:rPr lang="en-US" altLang="zh-CN" dirty="0" err="1" smtClean="0">
                <a:solidFill>
                  <a:schemeClr val="tx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ri</a:t>
            </a:r>
            <a:r>
              <a:rPr lang="en-US" altLang="zh-CN" dirty="0" smtClean="0">
                <a:solidFill>
                  <a:schemeClr val="tx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}</a:t>
            </a:r>
            <a:endParaRPr lang="zh-CN" dirty="0">
              <a:solidFill>
                <a:schemeClr val="tx2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6935391" y="2833823"/>
            <a:ext cx="184189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使用总图幅序号作为文件名称，本次打印的</a:t>
            </a:r>
            <a:r>
              <a:rPr lang="en-US" altLang="zh-CN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m</a:t>
            </a: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个文件</a:t>
            </a:r>
            <a:r>
              <a:rPr lang="en-US" altLang="zh-CN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n</a:t>
            </a: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个图幅一起排序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853679" y="3173016"/>
            <a:ext cx="1009650" cy="1008459"/>
            <a:chOff x="853679" y="3173016"/>
            <a:chExt cx="1009650" cy="1008459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853679" y="3173016"/>
              <a:ext cx="1009650" cy="1008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1038914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18"/>
          <p:cNvGrpSpPr/>
          <p:nvPr/>
        </p:nvGrpSpPr>
        <p:grpSpPr>
          <a:xfrm>
            <a:off x="5131594" y="3167063"/>
            <a:ext cx="1009650" cy="1008460"/>
            <a:chOff x="5131594" y="3167063"/>
            <a:chExt cx="1009650" cy="1008460"/>
          </a:xfrm>
        </p:grpSpPr>
        <p:sp>
          <p:nvSpPr>
            <p:cNvPr id="20" name="Oval 3"/>
            <p:cNvSpPr>
              <a:spLocks noChangeArrowheads="1"/>
            </p:cNvSpPr>
            <p:nvPr/>
          </p:nvSpPr>
          <p:spPr bwMode="auto">
            <a:xfrm>
              <a:off x="5131594" y="3167063"/>
              <a:ext cx="1009650" cy="10084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5332047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3026569" y="1568054"/>
            <a:ext cx="1008460" cy="1009650"/>
            <a:chOff x="3026569" y="1568054"/>
            <a:chExt cx="1008460" cy="1009650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026569" y="1568054"/>
              <a:ext cx="1008460" cy="10096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3241738" y="1821680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组合 24"/>
          <p:cNvGrpSpPr/>
          <p:nvPr/>
        </p:nvGrpSpPr>
        <p:grpSpPr>
          <a:xfrm>
            <a:off x="7208044" y="1438275"/>
            <a:ext cx="1009650" cy="1008460"/>
            <a:chOff x="7208044" y="1438275"/>
            <a:chExt cx="1009650" cy="1008460"/>
          </a:xfrm>
        </p:grpSpPr>
        <p:sp>
          <p:nvSpPr>
            <p:cNvPr id="29" name="Oval 4"/>
            <p:cNvSpPr>
              <a:spLocks noChangeArrowheads="1"/>
            </p:cNvSpPr>
            <p:nvPr/>
          </p:nvSpPr>
          <p:spPr bwMode="auto">
            <a:xfrm>
              <a:off x="7208044" y="1438275"/>
              <a:ext cx="1009650" cy="10084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7396783" y="1693648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04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9928724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教程内容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592" y="898435"/>
            <a:ext cx="7795910" cy="2148552"/>
          </a:xfrm>
          <a:prstGeom prst="rect">
            <a:avLst/>
          </a:prstGeom>
          <a:blipFill dpi="0" rotWithShape="1">
            <a:blip r:embed="rId3"/>
            <a:srcRect/>
            <a:stretch>
              <a:fillRect t="-30000" b="-30000"/>
            </a:stretch>
          </a:blipFill>
          <a:ln w="9525">
            <a:noFill/>
            <a:bevel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49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" name="单圆角矩形 4"/>
          <p:cNvSpPr>
            <a:spLocks/>
          </p:cNvSpPr>
          <p:nvPr/>
        </p:nvSpPr>
        <p:spPr bwMode="auto">
          <a:xfrm>
            <a:off x="685592" y="3131530"/>
            <a:ext cx="2543050" cy="1545358"/>
          </a:xfrm>
          <a:custGeom>
            <a:avLst/>
            <a:gdLst>
              <a:gd name="T0" fmla="*/ 0 w 3486972"/>
              <a:gd name="T1" fmla="*/ 0 h 2329590"/>
              <a:gd name="T2" fmla="*/ 3246003 w 3486972"/>
              <a:gd name="T3" fmla="*/ 0 h 2329590"/>
              <a:gd name="T4" fmla="*/ 3486150 w 3486972"/>
              <a:gd name="T5" fmla="*/ 240293 h 2329590"/>
              <a:gd name="T6" fmla="*/ 3486150 w 3486972"/>
              <a:gd name="T7" fmla="*/ 2330450 h 2329590"/>
              <a:gd name="T8" fmla="*/ 0 w 3486972"/>
              <a:gd name="T9" fmla="*/ 233045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endParaRPr lang="zh-CN" altLang="en-US" sz="1180">
              <a:solidFill>
                <a:srgbClr val="FFFFFF"/>
              </a:solidFill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832664" y="3483131"/>
            <a:ext cx="22905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介绍常青藤批量打印的功能特点和操作步骤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2" name="组合 48"/>
          <p:cNvGrpSpPr>
            <a:grpSpLocks/>
          </p:cNvGrpSpPr>
          <p:nvPr/>
        </p:nvGrpSpPr>
        <p:grpSpPr bwMode="auto">
          <a:xfrm>
            <a:off x="1673777" y="2865749"/>
            <a:ext cx="566443" cy="566442"/>
            <a:chOff x="6378545" y="995815"/>
            <a:chExt cx="755635" cy="755970"/>
          </a:xfrm>
        </p:grpSpPr>
        <p:grpSp>
          <p:nvGrpSpPr>
            <p:cNvPr id="3" name="组合 49"/>
            <p:cNvGrpSpPr>
              <a:grpSpLocks/>
            </p:cNvGrpSpPr>
            <p:nvPr/>
          </p:nvGrpSpPr>
          <p:grpSpPr bwMode="auto">
            <a:xfrm>
              <a:off x="6378545" y="995815"/>
              <a:ext cx="755635" cy="755970"/>
              <a:chOff x="4921120" y="2265217"/>
              <a:chExt cx="2359769" cy="2360813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921120" y="2265217"/>
                <a:ext cx="2359769" cy="236081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287990" y="2632235"/>
                <a:ext cx="1626061" cy="1626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</p:grpSp>
        <p:sp>
          <p:nvSpPr>
            <p:cNvPr id="10" name="文本框 50"/>
            <p:cNvSpPr txBox="1"/>
            <p:nvPr/>
          </p:nvSpPr>
          <p:spPr>
            <a:xfrm>
              <a:off x="6506860" y="1140170"/>
              <a:ext cx="528615" cy="49273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799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799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单圆角矩形 4"/>
          <p:cNvSpPr>
            <a:spLocks/>
          </p:cNvSpPr>
          <p:nvPr/>
        </p:nvSpPr>
        <p:spPr bwMode="auto">
          <a:xfrm>
            <a:off x="3347864" y="3131530"/>
            <a:ext cx="2543050" cy="1545358"/>
          </a:xfrm>
          <a:custGeom>
            <a:avLst/>
            <a:gdLst>
              <a:gd name="T0" fmla="*/ 0 w 3486972"/>
              <a:gd name="T1" fmla="*/ 0 h 2329590"/>
              <a:gd name="T2" fmla="*/ 3246003 w 3486972"/>
              <a:gd name="T3" fmla="*/ 0 h 2329590"/>
              <a:gd name="T4" fmla="*/ 3486150 w 3486972"/>
              <a:gd name="T5" fmla="*/ 240293 h 2329590"/>
              <a:gd name="T6" fmla="*/ 3486150 w 3486972"/>
              <a:gd name="T7" fmla="*/ 2330450 h 2329590"/>
              <a:gd name="T8" fmla="*/ 0 w 3486972"/>
              <a:gd name="T9" fmla="*/ 233045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endParaRPr lang="zh-CN" altLang="en-US" sz="1180">
              <a:solidFill>
                <a:srgbClr val="FFFFFF"/>
              </a:solidFill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3494936" y="3483131"/>
            <a:ext cx="22905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基于常青藤批量打印界面阐述基本概念和设置参数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4" name="组合 48"/>
          <p:cNvGrpSpPr>
            <a:grpSpLocks/>
          </p:cNvGrpSpPr>
          <p:nvPr/>
        </p:nvGrpSpPr>
        <p:grpSpPr bwMode="auto">
          <a:xfrm>
            <a:off x="4336049" y="2865749"/>
            <a:ext cx="566443" cy="566442"/>
            <a:chOff x="6378545" y="995815"/>
            <a:chExt cx="755635" cy="755970"/>
          </a:xfrm>
        </p:grpSpPr>
        <p:grpSp>
          <p:nvGrpSpPr>
            <p:cNvPr id="8" name="组合 49"/>
            <p:cNvGrpSpPr>
              <a:grpSpLocks/>
            </p:cNvGrpSpPr>
            <p:nvPr/>
          </p:nvGrpSpPr>
          <p:grpSpPr bwMode="auto">
            <a:xfrm>
              <a:off x="6378545" y="995815"/>
              <a:ext cx="755635" cy="755970"/>
              <a:chOff x="4921120" y="2265217"/>
              <a:chExt cx="2359769" cy="236081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921120" y="2265217"/>
                <a:ext cx="2359769" cy="236081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287990" y="2632235"/>
                <a:ext cx="1626061" cy="162677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</p:grpSp>
        <p:sp>
          <p:nvSpPr>
            <p:cNvPr id="17" name="文本框 50"/>
            <p:cNvSpPr txBox="1"/>
            <p:nvPr/>
          </p:nvSpPr>
          <p:spPr>
            <a:xfrm>
              <a:off x="6473878" y="1140170"/>
              <a:ext cx="564966" cy="49273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799" dirty="0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799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单圆角矩形 4"/>
          <p:cNvSpPr>
            <a:spLocks/>
          </p:cNvSpPr>
          <p:nvPr/>
        </p:nvSpPr>
        <p:spPr bwMode="auto">
          <a:xfrm>
            <a:off x="5984310" y="3131530"/>
            <a:ext cx="2543050" cy="1545358"/>
          </a:xfrm>
          <a:custGeom>
            <a:avLst/>
            <a:gdLst>
              <a:gd name="T0" fmla="*/ 0 w 3486972"/>
              <a:gd name="T1" fmla="*/ 0 h 2329590"/>
              <a:gd name="T2" fmla="*/ 3246003 w 3486972"/>
              <a:gd name="T3" fmla="*/ 0 h 2329590"/>
              <a:gd name="T4" fmla="*/ 3486150 w 3486972"/>
              <a:gd name="T5" fmla="*/ 240293 h 2329590"/>
              <a:gd name="T6" fmla="*/ 3486150 w 3486972"/>
              <a:gd name="T7" fmla="*/ 2330450 h 2329590"/>
              <a:gd name="T8" fmla="*/ 0 w 3486972"/>
              <a:gd name="T9" fmla="*/ 233045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endParaRPr lang="zh-CN" altLang="en-US" sz="1180">
              <a:solidFill>
                <a:srgbClr val="FFFFFF"/>
              </a:solidFill>
            </a:endParaRP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6131382" y="3483131"/>
            <a:ext cx="22905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用多个示例来演示如何使用常青藤进行批量打印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9" name="组合 48"/>
          <p:cNvGrpSpPr>
            <a:grpSpLocks/>
          </p:cNvGrpSpPr>
          <p:nvPr/>
        </p:nvGrpSpPr>
        <p:grpSpPr bwMode="auto">
          <a:xfrm>
            <a:off x="6972495" y="2865749"/>
            <a:ext cx="566443" cy="566442"/>
            <a:chOff x="6378545" y="995815"/>
            <a:chExt cx="755635" cy="755970"/>
          </a:xfrm>
        </p:grpSpPr>
        <p:grpSp>
          <p:nvGrpSpPr>
            <p:cNvPr id="15" name="组合 49"/>
            <p:cNvGrpSpPr>
              <a:grpSpLocks/>
            </p:cNvGrpSpPr>
            <p:nvPr/>
          </p:nvGrpSpPr>
          <p:grpSpPr bwMode="auto">
            <a:xfrm>
              <a:off x="6378545" y="995815"/>
              <a:ext cx="755635" cy="755970"/>
              <a:chOff x="4921120" y="2265217"/>
              <a:chExt cx="2359769" cy="2360813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921120" y="2265217"/>
                <a:ext cx="2359769" cy="236081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287990" y="2632235"/>
                <a:ext cx="1626061" cy="162677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80"/>
              </a:p>
            </p:txBody>
          </p:sp>
        </p:grpSp>
        <p:sp>
          <p:nvSpPr>
            <p:cNvPr id="24" name="文本框 50"/>
            <p:cNvSpPr txBox="1"/>
            <p:nvPr/>
          </p:nvSpPr>
          <p:spPr>
            <a:xfrm>
              <a:off x="6469601" y="1112002"/>
              <a:ext cx="573521" cy="49273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799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799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472481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3" grpId="0" animBg="1"/>
      <p:bldP spid="14" grpId="0"/>
      <p:bldP spid="20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ine 2"/>
          <p:cNvSpPr>
            <a:spLocks noChangeShapeType="1"/>
          </p:cNvSpPr>
          <p:nvPr/>
        </p:nvSpPr>
        <p:spPr bwMode="auto">
          <a:xfrm flipH="1">
            <a:off x="6010276" y="2309813"/>
            <a:ext cx="1354931" cy="1016794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1762126" y="2369344"/>
            <a:ext cx="1356122" cy="1016794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3850482" y="2466976"/>
            <a:ext cx="1288256" cy="1146572"/>
          </a:xfrm>
          <a:prstGeom prst="line">
            <a:avLst/>
          </a:prstGeom>
          <a:noFill/>
          <a:ln w="12700" cmpd="sng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69106" y="2034779"/>
            <a:ext cx="16013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</a:t>
            </a:r>
            <a:r>
              <a:rPr lang="en-US" altLang="zh-CN" dirty="0" err="1" smtClean="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ti</a:t>
            </a:r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}</a:t>
            </a:r>
            <a:endParaRPr lang="zh-CN" dirty="0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69107" y="2307432"/>
            <a:ext cx="1841897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使用图形文件内布局序号，每个图形文件独立编号，不累计。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732735" y="2089547"/>
            <a:ext cx="16013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</a:t>
            </a:r>
            <a:r>
              <a:rPr lang="en-US" altLang="zh-CN" dirty="0" err="1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yi</a:t>
            </a:r>
            <a:r>
              <a:rPr lang="en-US" altLang="zh-CN" dirty="0" smtClean="0">
                <a:solidFill>
                  <a:schemeClr val="bg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}</a:t>
            </a:r>
            <a:endParaRPr lang="zh-CN" dirty="0">
              <a:solidFill>
                <a:schemeClr val="bg2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658916" y="2329767"/>
            <a:ext cx="1841897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使用布局内图幅序号，每个布局独立编号，不累计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584848" y="2838450"/>
            <a:ext cx="16025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{ii}</a:t>
            </a:r>
            <a:endParaRPr lang="zh-CN" dirty="0"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584847" y="3111104"/>
            <a:ext cx="184189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使用图形文件内图幅序号，每个图形文件独立编号，不累计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009210" y="2524125"/>
            <a:ext cx="16013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tx2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{P}</a:t>
            </a:r>
            <a:endParaRPr lang="zh-CN" dirty="0">
              <a:solidFill>
                <a:schemeClr val="tx2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6935391" y="2833823"/>
            <a:ext cx="1841897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使用图纸名称作为文件名称，图纸名称需要独立设置</a:t>
            </a:r>
            <a:endParaRPr lang="zh-CN" altLang="en-US" sz="1050" dirty="0">
              <a:solidFill>
                <a:schemeClr val="accent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853679" y="3173016"/>
            <a:ext cx="1009650" cy="1008459"/>
            <a:chOff x="853679" y="3173016"/>
            <a:chExt cx="1009650" cy="1008459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853679" y="3173016"/>
              <a:ext cx="1009650" cy="10084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1038914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05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18"/>
          <p:cNvGrpSpPr/>
          <p:nvPr/>
        </p:nvGrpSpPr>
        <p:grpSpPr>
          <a:xfrm>
            <a:off x="5131594" y="3167063"/>
            <a:ext cx="1009650" cy="1008460"/>
            <a:chOff x="5131594" y="3167063"/>
            <a:chExt cx="1009650" cy="1008460"/>
          </a:xfrm>
        </p:grpSpPr>
        <p:sp>
          <p:nvSpPr>
            <p:cNvPr id="20" name="Oval 3"/>
            <p:cNvSpPr>
              <a:spLocks noChangeArrowheads="1"/>
            </p:cNvSpPr>
            <p:nvPr/>
          </p:nvSpPr>
          <p:spPr bwMode="auto">
            <a:xfrm>
              <a:off x="5131594" y="3167063"/>
              <a:ext cx="1009650" cy="10084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5332047" y="3430602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07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3026569" y="1568054"/>
            <a:ext cx="1008460" cy="1009650"/>
            <a:chOff x="3026569" y="1568054"/>
            <a:chExt cx="1008460" cy="1009650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026569" y="1568054"/>
              <a:ext cx="1008460" cy="10096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3241738" y="1821680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06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组合 24"/>
          <p:cNvGrpSpPr/>
          <p:nvPr/>
        </p:nvGrpSpPr>
        <p:grpSpPr>
          <a:xfrm>
            <a:off x="7208044" y="1438275"/>
            <a:ext cx="1009650" cy="1008460"/>
            <a:chOff x="7208044" y="1438275"/>
            <a:chExt cx="1009650" cy="1008460"/>
          </a:xfrm>
        </p:grpSpPr>
        <p:sp>
          <p:nvSpPr>
            <p:cNvPr id="29" name="Oval 4"/>
            <p:cNvSpPr>
              <a:spLocks noChangeArrowheads="1"/>
            </p:cNvSpPr>
            <p:nvPr/>
          </p:nvSpPr>
          <p:spPr bwMode="auto">
            <a:xfrm>
              <a:off x="7208044" y="1438275"/>
              <a:ext cx="1009650" cy="10084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30" name="Text Box 9"/>
            <p:cNvSpPr txBox="1">
              <a:spLocks noChangeArrowheads="1"/>
            </p:cNvSpPr>
            <p:nvPr/>
          </p:nvSpPr>
          <p:spPr bwMode="auto">
            <a:xfrm>
              <a:off x="7396783" y="1693648"/>
              <a:ext cx="6087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08</a:t>
              </a:r>
              <a:endParaRPr lang="zh-CN" sz="2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9928724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文件名称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500038" y="2928941"/>
          <a:ext cx="8358240" cy="1785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780"/>
                <a:gridCol w="1044780"/>
                <a:gridCol w="1044780"/>
                <a:gridCol w="1044780"/>
                <a:gridCol w="1044780"/>
                <a:gridCol w="1044780"/>
                <a:gridCol w="1044780"/>
                <a:gridCol w="1044780"/>
              </a:tblGrid>
              <a:tr h="5953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/>
                        <a:t>图幅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{F}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{T}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</a:t>
                      </a:r>
                      <a:r>
                        <a:rPr lang="en-US" altLang="zh-CN" sz="1200" dirty="0" err="1" smtClean="0"/>
                        <a:t>fi</a:t>
                      </a:r>
                      <a:r>
                        <a:rPr lang="en-US" altLang="zh-CN" sz="1200" dirty="0" smtClean="0"/>
                        <a:t>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</a:t>
                      </a:r>
                      <a:r>
                        <a:rPr lang="en-US" altLang="zh-CN" sz="1200" dirty="0" err="1" smtClean="0"/>
                        <a:t>ri</a:t>
                      </a:r>
                      <a:r>
                        <a:rPr lang="en-US" altLang="zh-CN" sz="1200" dirty="0" smtClean="0"/>
                        <a:t>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</a:t>
                      </a:r>
                      <a:r>
                        <a:rPr lang="en-US" altLang="zh-CN" sz="1200" dirty="0" err="1" smtClean="0"/>
                        <a:t>ti</a:t>
                      </a:r>
                      <a:r>
                        <a:rPr lang="en-US" altLang="zh-CN" sz="1200" dirty="0" smtClean="0"/>
                        <a:t>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{ii}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{</a:t>
                      </a:r>
                      <a:r>
                        <a:rPr lang="en-US" altLang="zh-CN" sz="1200" dirty="0" err="1" smtClean="0"/>
                        <a:t>yi</a:t>
                      </a:r>
                      <a:r>
                        <a:rPr lang="en-US" altLang="zh-CN" sz="1200" dirty="0" smtClean="0"/>
                        <a:t>}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5953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A</a:t>
                      </a:r>
                      <a:r>
                        <a:rPr lang="zh-CN" altLang="en-US" sz="1200" dirty="0" smtClean="0"/>
                        <a:t>（红色）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钢箱梁断面图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/>
                        <a:t>分图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 anchor="ctr"/>
                </a:tc>
              </a:tr>
              <a:tr h="5953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B</a:t>
                      </a:r>
                      <a:r>
                        <a:rPr lang="zh-CN" altLang="en-US" sz="1200" dirty="0" smtClean="0"/>
                        <a:t>（红色）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钢箱梁数量表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/>
                        <a:t>数量表</a:t>
                      </a:r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8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8986" y="814375"/>
            <a:ext cx="291465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795325"/>
            <a:ext cx="2314575" cy="139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61" y="785800"/>
            <a:ext cx="2828925" cy="140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857224" y="2261930"/>
            <a:ext cx="1428760" cy="34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文件列表</a:t>
            </a:r>
            <a:endParaRPr lang="en-US" altLang="zh-CN" sz="1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3357554" y="2230767"/>
            <a:ext cx="2714644" cy="34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钢箱梁断面图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endParaRPr lang="en-US" altLang="zh-CN" sz="1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6215074" y="2230767"/>
            <a:ext cx="2714644" cy="34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钢箱梁数量表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4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endParaRPr lang="en-US" altLang="zh-CN" sz="1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28724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图纸名称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9297"/>
            <a:ext cx="3952885" cy="3848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3"/>
          <p:cNvSpPr txBox="1"/>
          <p:nvPr/>
        </p:nvSpPr>
        <p:spPr>
          <a:xfrm>
            <a:off x="4511983" y="785800"/>
            <a:ext cx="44891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图纸名称即图名，一个图幅对应一个文件（例如</a:t>
            </a:r>
            <a:r>
              <a:rPr lang="en-US" altLang="zh-CN" sz="12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）时，文件名称可以使用图名。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u"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属性方式</a:t>
            </a:r>
            <a:endParaRPr lang="en-US" altLang="zh-CN" sz="1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图框采用属性块方式，图名为属性，只需要输入属性即可，常青藤自动提取对应属性名称，即图名。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u"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文本方式</a:t>
            </a:r>
            <a:endParaRPr lang="en-US" altLang="zh-CN" sz="1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图名采用单行文本时，用户只需要指定图名在图框中的位置即可，采用相对位置，相当于图框某个顶点（图示为右下角），常青藤自动提取该范围内的文本内容为图名。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928724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文件冲突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1180786" y="2143122"/>
            <a:ext cx="2144125" cy="1077077"/>
            <a:chOff x="1180786" y="1419622"/>
            <a:chExt cx="2144125" cy="1077077"/>
          </a:xfrm>
        </p:grpSpPr>
        <p:sp>
          <p:nvSpPr>
            <p:cNvPr id="6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4800" spc="-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3574181" y="3220198"/>
            <a:ext cx="2142177" cy="1073182"/>
            <a:chOff x="3574181" y="2496698"/>
            <a:chExt cx="2142177" cy="1073182"/>
          </a:xfrm>
        </p:grpSpPr>
        <p:sp>
          <p:nvSpPr>
            <p:cNvPr id="9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4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5969524" y="2143122"/>
            <a:ext cx="2140230" cy="1077077"/>
            <a:chOff x="5969524" y="1419622"/>
            <a:chExt cx="2140230" cy="1077077"/>
          </a:xfrm>
        </p:grpSpPr>
        <p:sp>
          <p:nvSpPr>
            <p:cNvPr id="12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4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Content Placeholder 2"/>
          <p:cNvSpPr txBox="1"/>
          <p:nvPr/>
        </p:nvSpPr>
        <p:spPr>
          <a:xfrm>
            <a:off x="1186628" y="33136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终止打印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同名文件已经存在时，自动放弃打印，以确保原来的文件不被覆盖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9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3617025" y="21918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强制覆盖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同名文件已经存在时，继续打印并强制覆盖原来的文件，请注意覆盖是不可撤销的。</a:t>
            </a: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5953945" y="33136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加时间戳</a:t>
            </a:r>
            <a:endParaRPr lang="en-US" altLang="zh-CN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同名文件已经存在时，继续打印但自动在原来的文件名称后添加时间戳，例如</a:t>
            </a:r>
            <a:r>
              <a:rPr lang="en-US" altLang="zh-CN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 (1-14-11-21-51).pdf</a:t>
            </a:r>
            <a:r>
              <a:rPr lang="zh-CN" altLang="en-US" sz="9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。</a:t>
            </a:r>
            <a:endParaRPr lang="zh-CN" altLang="en-US" sz="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682180" y="785482"/>
            <a:ext cx="7994276" cy="929012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批量打印生成</a:t>
            </a:r>
            <a:r>
              <a:rPr lang="en-US" altLang="zh-CN" sz="120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等文件时，如果同名文件已经存在，则按以下方式处理。</a:t>
            </a:r>
            <a:endParaRPr lang="en-US" altLang="zh-CN" sz="12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例如，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C:\P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\A.dwg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打印生成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C:\P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项目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\A.pdf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文件，但当前文件夹下已经有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A.pdf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文件了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811931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打印进度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714362"/>
            <a:ext cx="7051548" cy="409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3811931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3909860" y="1707654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演示示例</a:t>
            </a:r>
            <a:endParaRPr lang="zh-CN" altLang="en-US" sz="3600" b="1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54147" y="2433609"/>
            <a:ext cx="3268081" cy="0"/>
          </a:xfrm>
          <a:prstGeom prst="line">
            <a:avLst/>
          </a:prstGeom>
          <a:ln w="9525">
            <a:solidFill>
              <a:schemeClr val="tx2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9"/>
          <p:cNvSpPr txBox="1"/>
          <p:nvPr/>
        </p:nvSpPr>
        <p:spPr>
          <a:xfrm>
            <a:off x="4015127" y="2574367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多图框大小打印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5126" y="2877918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打印时合并</a:t>
            </a:r>
            <a:r>
              <a:rPr lang="en-US" altLang="zh-CN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718343" y="2577625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多规格页面设置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5718344" y="2881626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图名做文件名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2123728" y="1707654"/>
            <a:ext cx="1512168" cy="1512168"/>
            <a:chOff x="2118480" y="1316166"/>
            <a:chExt cx="1512168" cy="1512168"/>
          </a:xfrm>
        </p:grpSpPr>
        <p:sp>
          <p:nvSpPr>
            <p:cNvPr id="17" name="椭圆 16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67"/>
            <p:cNvSpPr txBox="1"/>
            <p:nvPr/>
          </p:nvSpPr>
          <p:spPr>
            <a:xfrm>
              <a:off x="2396584" y="1556810"/>
              <a:ext cx="10900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altLang="zh-CN" sz="6000" spc="225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itchFamily="34" charset="-122"/>
                </a:rPr>
                <a:t>04</a:t>
              </a:r>
              <a:endParaRPr lang="zh-CN" altLang="en-US" sz="6000" spc="225" dirty="0">
                <a:solidFill>
                  <a:schemeClr val="accent2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29003721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3586836" y="1425316"/>
            <a:ext cx="5567057" cy="3024336"/>
            <a:chOff x="3586836" y="1425316"/>
            <a:chExt cx="5567057" cy="3024336"/>
          </a:xfrm>
        </p:grpSpPr>
        <p:grpSp>
          <p:nvGrpSpPr>
            <p:cNvPr id="3" name="Group 5"/>
            <p:cNvGrpSpPr/>
            <p:nvPr/>
          </p:nvGrpSpPr>
          <p:grpSpPr>
            <a:xfrm>
              <a:off x="3586836" y="1425316"/>
              <a:ext cx="5567057" cy="3024336"/>
              <a:chOff x="3937441" y="1178069"/>
              <a:chExt cx="8247063" cy="4394994"/>
            </a:xfrm>
          </p:grpSpPr>
          <p:sp>
            <p:nvSpPr>
              <p:cNvPr id="8" name="AutoShape 2"/>
              <p:cNvSpPr>
                <a:spLocks/>
              </p:cNvSpPr>
              <p:nvPr/>
            </p:nvSpPr>
            <p:spPr bwMode="auto">
              <a:xfrm>
                <a:off x="4851841" y="1178069"/>
                <a:ext cx="6407150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0453"/>
                    </a:moveTo>
                    <a:cubicBezTo>
                      <a:pt x="21600" y="21086"/>
                      <a:pt x="21251" y="21599"/>
                      <a:pt x="20820" y="21599"/>
                    </a:cubicBezTo>
                    <a:lnTo>
                      <a:pt x="779" y="21599"/>
                    </a:lnTo>
                    <a:cubicBezTo>
                      <a:pt x="34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348" y="0"/>
                      <a:pt x="779" y="0"/>
                    </a:cubicBezTo>
                    <a:lnTo>
                      <a:pt x="20820" y="0"/>
                    </a:lnTo>
                    <a:cubicBezTo>
                      <a:pt x="21251" y="0"/>
                      <a:pt x="21600" y="513"/>
                      <a:pt x="21600" y="1146"/>
                    </a:cubicBezTo>
                    <a:cubicBezTo>
                      <a:pt x="21600" y="1146"/>
                      <a:pt x="21600" y="20453"/>
                      <a:pt x="21600" y="20453"/>
                    </a:cubicBezTo>
                    <a:close/>
                  </a:path>
                </a:pathLst>
              </a:custGeom>
              <a:solidFill>
                <a:srgbClr val="484849"/>
              </a:solidFill>
              <a:ln w="38100" cap="flat" cmpd="sng">
                <a:solidFill>
                  <a:srgbClr val="6E6D6E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9" name="AutoShape 3"/>
              <p:cNvSpPr>
                <a:spLocks/>
              </p:cNvSpPr>
              <p:nvPr/>
            </p:nvSpPr>
            <p:spPr bwMode="auto">
              <a:xfrm>
                <a:off x="4870891" y="1190769"/>
                <a:ext cx="5091907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980" y="21599"/>
                    </a:lnTo>
                    <a:cubicBezTo>
                      <a:pt x="43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438" y="0"/>
                      <a:pt x="980" y="0"/>
                    </a:cubicBezTo>
                    <a:lnTo>
                      <a:pt x="15217" y="0"/>
                    </a:lnTo>
                    <a:cubicBezTo>
                      <a:pt x="15217" y="0"/>
                      <a:pt x="21600" y="21599"/>
                      <a:pt x="21600" y="21599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" name="AutoShape 4"/>
              <p:cNvSpPr>
                <a:spLocks/>
              </p:cNvSpPr>
              <p:nvPr/>
            </p:nvSpPr>
            <p:spPr bwMode="auto">
              <a:xfrm>
                <a:off x="8058591" y="1214928"/>
                <a:ext cx="108744" cy="1071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794"/>
                    </a:moveTo>
                    <a:cubicBezTo>
                      <a:pt x="21600" y="16761"/>
                      <a:pt x="16755" y="21599"/>
                      <a:pt x="10791" y="21599"/>
                    </a:cubicBezTo>
                    <a:cubicBezTo>
                      <a:pt x="4831" y="21599"/>
                      <a:pt x="0" y="16761"/>
                      <a:pt x="0" y="10794"/>
                    </a:cubicBezTo>
                    <a:cubicBezTo>
                      <a:pt x="0" y="4832"/>
                      <a:pt x="4831" y="0"/>
                      <a:pt x="10791" y="0"/>
                    </a:cubicBezTo>
                    <a:cubicBezTo>
                      <a:pt x="16755" y="0"/>
                      <a:pt x="21600" y="4832"/>
                      <a:pt x="21600" y="1079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2700" cap="flat" cmpd="sng">
                <a:solidFill>
                  <a:srgbClr val="232323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1" name="AutoShape 5"/>
              <p:cNvSpPr>
                <a:spLocks/>
              </p:cNvSpPr>
              <p:nvPr/>
            </p:nvSpPr>
            <p:spPr bwMode="auto">
              <a:xfrm>
                <a:off x="5118541" y="1374919"/>
                <a:ext cx="5899150" cy="37504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0" y="21599"/>
                    </a:lnTo>
                    <a:lnTo>
                      <a:pt x="0" y="0"/>
                    </a:lnTo>
                    <a:lnTo>
                      <a:pt x="21599" y="0"/>
                    </a:lnTo>
                    <a:cubicBezTo>
                      <a:pt x="21599" y="0"/>
                      <a:pt x="21599" y="21599"/>
                      <a:pt x="21599" y="2159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DCDEE0"/>
                    </a:outerShdw>
                  </a:effectLst>
                </a:endParaRPr>
              </a:p>
            </p:txBody>
          </p:sp>
          <p:sp>
            <p:nvSpPr>
              <p:cNvPr id="12" name="AutoShape 6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24209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9" y="0"/>
                    </a:moveTo>
                    <a:lnTo>
                      <a:pt x="20988" y="0"/>
                    </a:lnTo>
                    <a:lnTo>
                      <a:pt x="611" y="0"/>
                    </a:lnTo>
                    <a:lnTo>
                      <a:pt x="600" y="0"/>
                    </a:lnTo>
                    <a:cubicBezTo>
                      <a:pt x="268" y="0"/>
                      <a:pt x="0" y="4463"/>
                      <a:pt x="0" y="9970"/>
                    </a:cubicBezTo>
                    <a:lnTo>
                      <a:pt x="0" y="11632"/>
                    </a:lnTo>
                    <a:cubicBezTo>
                      <a:pt x="0" y="17137"/>
                      <a:pt x="268" y="21599"/>
                      <a:pt x="600" y="21599"/>
                    </a:cubicBezTo>
                    <a:lnTo>
                      <a:pt x="611" y="21599"/>
                    </a:lnTo>
                    <a:lnTo>
                      <a:pt x="20988" y="21599"/>
                    </a:lnTo>
                    <a:lnTo>
                      <a:pt x="20999" y="21599"/>
                    </a:lnTo>
                    <a:cubicBezTo>
                      <a:pt x="21331" y="21599"/>
                      <a:pt x="21600" y="17137"/>
                      <a:pt x="21600" y="11632"/>
                    </a:cubicBezTo>
                    <a:lnTo>
                      <a:pt x="21600" y="9970"/>
                    </a:lnTo>
                    <a:cubicBezTo>
                      <a:pt x="21600" y="4463"/>
                      <a:pt x="21331" y="0"/>
                      <a:pt x="209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" name="AutoShape 7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130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ubicBezTo>
                      <a:pt x="0" y="215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7" name="矩形 29"/>
            <p:cNvSpPr>
              <a:spLocks noChangeAspect="1" noChangeArrowheads="1"/>
            </p:cNvSpPr>
            <p:nvPr/>
          </p:nvSpPr>
          <p:spPr bwMode="auto">
            <a:xfrm>
              <a:off x="4384120" y="1554754"/>
              <a:ext cx="3982133" cy="258683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763742" y="1638508"/>
            <a:ext cx="2879564" cy="1755738"/>
            <a:chOff x="763742" y="1638508"/>
            <a:chExt cx="2879564" cy="1755738"/>
          </a:xfrm>
        </p:grpSpPr>
        <p:sp>
          <p:nvSpPr>
            <p:cNvPr id="15" name="TextBox 11"/>
            <p:cNvSpPr txBox="1"/>
            <p:nvPr/>
          </p:nvSpPr>
          <p:spPr>
            <a:xfrm>
              <a:off x="763742" y="2116973"/>
              <a:ext cx="2879564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200000"/>
                </a:lnSpc>
                <a:defRPr/>
              </a:pPr>
              <a:r>
                <a:rPr kumimoji="0" lang="zh-CN" altLang="en-US" sz="11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多种图框大小混合打印时，演示如何设置图框参数，使用“固定比例”、“布满图纸”、“按短边缩放”打印比例。</a:t>
              </a: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>
            <a:xfrm>
              <a:off x="907278" y="1638508"/>
              <a:ext cx="1644363" cy="344419"/>
              <a:chOff x="4493173" y="753734"/>
              <a:chExt cx="1644363" cy="34441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493173" y="753734"/>
                <a:ext cx="1593020" cy="319506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516579" y="759599"/>
                <a:ext cx="162095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多图框大小打印</a:t>
                </a:r>
                <a:endPara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1"/>
          <p:cNvSpPr txBox="1"/>
          <p:nvPr/>
        </p:nvSpPr>
        <p:spPr>
          <a:xfrm>
            <a:off x="571472" y="3429006"/>
            <a:ext cx="79296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图中共有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个图幅需要打印，图框大小分别为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378×267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420×297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504×356.4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，本示例演示如何设置图框参数，固定比例（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）、布满图纸、按短边缩放三种比例方式的打印效果。</a:t>
            </a: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857251"/>
            <a:ext cx="628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8"/>
            <a:ext cx="3476625" cy="380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1"/>
          <p:cNvSpPr txBox="1"/>
          <p:nvPr/>
        </p:nvSpPr>
        <p:spPr>
          <a:xfrm>
            <a:off x="4572000" y="857238"/>
            <a:ext cx="321471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本次需要打印三个图幅，图框大小分别为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378×267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420×297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504×356.4 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图框类型为外部引用；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图框高度设置为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260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，以包含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297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356.4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图框比例设置为</a:t>
            </a:r>
            <a:r>
              <a:rPr kumimoji="0" lang="en-US" altLang="zh-CN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1.34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kumimoji="0" lang="en-US" altLang="zh-CN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1.48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，以包含</a:t>
            </a:r>
            <a:r>
              <a:rPr kumimoji="0" lang="en-US" altLang="zh-CN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378/267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en-US" altLang="zh-CN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420/297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en-US" altLang="zh-CN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504/356.4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功能特点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/>
          <p:nvPr/>
        </p:nvSpPr>
        <p:spPr>
          <a:xfrm>
            <a:off x="1922005" y="3208577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块和多段线等多种图框</a:t>
            </a:r>
            <a:endParaRPr lang="zh-CN" altLang="en-US" sz="1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支持块、外部参照、多段线和直线等图框类型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1922005" y="2200465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实体打印和虚拟打印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打印到实体打印机，或打印到</a:t>
            </a:r>
            <a:r>
              <a:rPr lang="en-US" altLang="zh-CN" sz="105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plt</a:t>
            </a: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、</a:t>
            </a:r>
            <a:r>
              <a:rPr lang="en-US" altLang="zh-CN" sz="105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pdf</a:t>
            </a: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、</a:t>
            </a:r>
            <a:r>
              <a:rPr lang="en-US" altLang="zh-CN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jpg</a:t>
            </a: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等文件。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1922005" y="1221255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多文件多布局多图幅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一次打印多个图形文件，文件可包含多个布局，布局中可包含多个图幅。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Rounded Rectangle 17"/>
          <p:cNvSpPr/>
          <p:nvPr/>
        </p:nvSpPr>
        <p:spPr>
          <a:xfrm>
            <a:off x="1007604" y="1308896"/>
            <a:ext cx="805243" cy="7782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ounded Rectangle 18"/>
          <p:cNvSpPr/>
          <p:nvPr/>
        </p:nvSpPr>
        <p:spPr>
          <a:xfrm>
            <a:off x="1007604" y="2312134"/>
            <a:ext cx="805243" cy="77822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ounded Rectangle 19"/>
          <p:cNvSpPr/>
          <p:nvPr/>
        </p:nvSpPr>
        <p:spPr>
          <a:xfrm>
            <a:off x="1007604" y="3338600"/>
            <a:ext cx="805243" cy="77822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0"/>
          <p:cNvSpPr/>
          <p:nvPr/>
        </p:nvSpPr>
        <p:spPr>
          <a:xfrm>
            <a:off x="5922878" y="3232596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灵活文件命名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对生成的</a:t>
            </a:r>
            <a:r>
              <a:rPr lang="en-US" altLang="zh-CN" sz="105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pdf</a:t>
            </a: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等文件自动命名，可以使用序号、布局名和图名等。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2" name="Rectangle 21"/>
          <p:cNvSpPr/>
          <p:nvPr/>
        </p:nvSpPr>
        <p:spPr>
          <a:xfrm>
            <a:off x="5922878" y="2224484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多种图框规格混合打印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支持多种图框大小混合打印，可以为每种规格单独指定打印参数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3" name="Rectangle 22"/>
          <p:cNvSpPr/>
          <p:nvPr/>
        </p:nvSpPr>
        <p:spPr>
          <a:xfrm>
            <a:off x="5922878" y="1245274"/>
            <a:ext cx="2438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自适应打印比例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图框大小缩放情况下，打印可以采用“短边缩放”自适应比例</a:t>
            </a:r>
            <a:endParaRPr lang="en-US" altLang="zh-CN" sz="10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4" name="Rounded Rectangle 23"/>
          <p:cNvSpPr/>
          <p:nvPr/>
        </p:nvSpPr>
        <p:spPr>
          <a:xfrm>
            <a:off x="5008477" y="1332915"/>
            <a:ext cx="805243" cy="77822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ounded Rectangle 24"/>
          <p:cNvSpPr/>
          <p:nvPr/>
        </p:nvSpPr>
        <p:spPr>
          <a:xfrm>
            <a:off x="5008477" y="2336153"/>
            <a:ext cx="805243" cy="7782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ounded Rectangle 25"/>
          <p:cNvSpPr/>
          <p:nvPr/>
        </p:nvSpPr>
        <p:spPr>
          <a:xfrm>
            <a:off x="5008477" y="3362619"/>
            <a:ext cx="805243" cy="77822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1208768" y="2528724"/>
            <a:ext cx="389810" cy="393086"/>
            <a:chOff x="6418263" y="2255838"/>
            <a:chExt cx="188913" cy="190501"/>
          </a:xfrm>
          <a:solidFill>
            <a:schemeClr val="accent2"/>
          </a:solidFill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38"/>
          <p:cNvSpPr>
            <a:spLocks noEditPoints="1"/>
          </p:cNvSpPr>
          <p:nvPr/>
        </p:nvSpPr>
        <p:spPr bwMode="auto">
          <a:xfrm>
            <a:off x="1208768" y="1508748"/>
            <a:ext cx="402914" cy="39636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4"/>
          <p:cNvGrpSpPr/>
          <p:nvPr/>
        </p:nvGrpSpPr>
        <p:grpSpPr>
          <a:xfrm>
            <a:off x="5244518" y="1521851"/>
            <a:ext cx="330847" cy="383258"/>
            <a:chOff x="3581400" y="3905251"/>
            <a:chExt cx="160338" cy="185738"/>
          </a:xfrm>
          <a:solidFill>
            <a:schemeClr val="accent2"/>
          </a:solidFill>
        </p:grpSpPr>
        <p:sp>
          <p:nvSpPr>
            <p:cNvPr id="22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39"/>
          <p:cNvGrpSpPr/>
          <p:nvPr/>
        </p:nvGrpSpPr>
        <p:grpSpPr>
          <a:xfrm>
            <a:off x="5200297" y="3537174"/>
            <a:ext cx="445496" cy="429118"/>
            <a:chOff x="4616450" y="1549401"/>
            <a:chExt cx="215900" cy="207963"/>
          </a:xfrm>
          <a:solidFill>
            <a:schemeClr val="accent2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Freeform 32"/>
          <p:cNvSpPr>
            <a:spLocks/>
          </p:cNvSpPr>
          <p:nvPr/>
        </p:nvSpPr>
        <p:spPr bwMode="auto">
          <a:xfrm>
            <a:off x="5176892" y="2564134"/>
            <a:ext cx="454160" cy="401218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8"/>
          <p:cNvSpPr>
            <a:spLocks/>
          </p:cNvSpPr>
          <p:nvPr/>
        </p:nvSpPr>
        <p:spPr bwMode="auto">
          <a:xfrm>
            <a:off x="1210732" y="3538528"/>
            <a:ext cx="387845" cy="402033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39894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20" grpId="0" animBg="1"/>
      <p:bldP spid="32" grpId="0" animBg="1"/>
      <p:bldP spid="3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3586836" y="1425316"/>
            <a:ext cx="5567057" cy="3024336"/>
            <a:chOff x="3586836" y="1425316"/>
            <a:chExt cx="5567057" cy="3024336"/>
          </a:xfrm>
        </p:grpSpPr>
        <p:grpSp>
          <p:nvGrpSpPr>
            <p:cNvPr id="3" name="Group 5"/>
            <p:cNvGrpSpPr/>
            <p:nvPr/>
          </p:nvGrpSpPr>
          <p:grpSpPr>
            <a:xfrm>
              <a:off x="3586836" y="1425316"/>
              <a:ext cx="5567057" cy="3024336"/>
              <a:chOff x="3937441" y="1178069"/>
              <a:chExt cx="8247063" cy="4394994"/>
            </a:xfrm>
          </p:grpSpPr>
          <p:sp>
            <p:nvSpPr>
              <p:cNvPr id="8" name="AutoShape 2"/>
              <p:cNvSpPr>
                <a:spLocks/>
              </p:cNvSpPr>
              <p:nvPr/>
            </p:nvSpPr>
            <p:spPr bwMode="auto">
              <a:xfrm>
                <a:off x="4851841" y="1178069"/>
                <a:ext cx="6407150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0453"/>
                    </a:moveTo>
                    <a:cubicBezTo>
                      <a:pt x="21600" y="21086"/>
                      <a:pt x="21251" y="21599"/>
                      <a:pt x="20820" y="21599"/>
                    </a:cubicBezTo>
                    <a:lnTo>
                      <a:pt x="779" y="21599"/>
                    </a:lnTo>
                    <a:cubicBezTo>
                      <a:pt x="34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348" y="0"/>
                      <a:pt x="779" y="0"/>
                    </a:cubicBezTo>
                    <a:lnTo>
                      <a:pt x="20820" y="0"/>
                    </a:lnTo>
                    <a:cubicBezTo>
                      <a:pt x="21251" y="0"/>
                      <a:pt x="21600" y="513"/>
                      <a:pt x="21600" y="1146"/>
                    </a:cubicBezTo>
                    <a:cubicBezTo>
                      <a:pt x="21600" y="1146"/>
                      <a:pt x="21600" y="20453"/>
                      <a:pt x="21600" y="20453"/>
                    </a:cubicBezTo>
                    <a:close/>
                  </a:path>
                </a:pathLst>
              </a:custGeom>
              <a:solidFill>
                <a:srgbClr val="484849"/>
              </a:solidFill>
              <a:ln w="38100" cap="flat" cmpd="sng">
                <a:solidFill>
                  <a:srgbClr val="6E6D6E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9" name="AutoShape 3"/>
              <p:cNvSpPr>
                <a:spLocks/>
              </p:cNvSpPr>
              <p:nvPr/>
            </p:nvSpPr>
            <p:spPr bwMode="auto">
              <a:xfrm>
                <a:off x="4870891" y="1190769"/>
                <a:ext cx="5091907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980" y="21599"/>
                    </a:lnTo>
                    <a:cubicBezTo>
                      <a:pt x="43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438" y="0"/>
                      <a:pt x="980" y="0"/>
                    </a:cubicBezTo>
                    <a:lnTo>
                      <a:pt x="15217" y="0"/>
                    </a:lnTo>
                    <a:cubicBezTo>
                      <a:pt x="15217" y="0"/>
                      <a:pt x="21600" y="21599"/>
                      <a:pt x="21600" y="21599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" name="AutoShape 4"/>
              <p:cNvSpPr>
                <a:spLocks/>
              </p:cNvSpPr>
              <p:nvPr/>
            </p:nvSpPr>
            <p:spPr bwMode="auto">
              <a:xfrm>
                <a:off x="8058591" y="1214928"/>
                <a:ext cx="108744" cy="1071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794"/>
                    </a:moveTo>
                    <a:cubicBezTo>
                      <a:pt x="21600" y="16761"/>
                      <a:pt x="16755" y="21599"/>
                      <a:pt x="10791" y="21599"/>
                    </a:cubicBezTo>
                    <a:cubicBezTo>
                      <a:pt x="4831" y="21599"/>
                      <a:pt x="0" y="16761"/>
                      <a:pt x="0" y="10794"/>
                    </a:cubicBezTo>
                    <a:cubicBezTo>
                      <a:pt x="0" y="4832"/>
                      <a:pt x="4831" y="0"/>
                      <a:pt x="10791" y="0"/>
                    </a:cubicBezTo>
                    <a:cubicBezTo>
                      <a:pt x="16755" y="0"/>
                      <a:pt x="21600" y="4832"/>
                      <a:pt x="21600" y="1079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2700" cap="flat" cmpd="sng">
                <a:solidFill>
                  <a:srgbClr val="232323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1" name="AutoShape 5"/>
              <p:cNvSpPr>
                <a:spLocks/>
              </p:cNvSpPr>
              <p:nvPr/>
            </p:nvSpPr>
            <p:spPr bwMode="auto">
              <a:xfrm>
                <a:off x="5118541" y="1374919"/>
                <a:ext cx="5899150" cy="37504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0" y="21599"/>
                    </a:lnTo>
                    <a:lnTo>
                      <a:pt x="0" y="0"/>
                    </a:lnTo>
                    <a:lnTo>
                      <a:pt x="21599" y="0"/>
                    </a:lnTo>
                    <a:cubicBezTo>
                      <a:pt x="21599" y="0"/>
                      <a:pt x="21599" y="21599"/>
                      <a:pt x="21599" y="2159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DCDEE0"/>
                    </a:outerShdw>
                  </a:effectLst>
                </a:endParaRPr>
              </a:p>
            </p:txBody>
          </p:sp>
          <p:sp>
            <p:nvSpPr>
              <p:cNvPr id="12" name="AutoShape 6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24209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9" y="0"/>
                    </a:moveTo>
                    <a:lnTo>
                      <a:pt x="20988" y="0"/>
                    </a:lnTo>
                    <a:lnTo>
                      <a:pt x="611" y="0"/>
                    </a:lnTo>
                    <a:lnTo>
                      <a:pt x="600" y="0"/>
                    </a:lnTo>
                    <a:cubicBezTo>
                      <a:pt x="268" y="0"/>
                      <a:pt x="0" y="4463"/>
                      <a:pt x="0" y="9970"/>
                    </a:cubicBezTo>
                    <a:lnTo>
                      <a:pt x="0" y="11632"/>
                    </a:lnTo>
                    <a:cubicBezTo>
                      <a:pt x="0" y="17137"/>
                      <a:pt x="268" y="21599"/>
                      <a:pt x="600" y="21599"/>
                    </a:cubicBezTo>
                    <a:lnTo>
                      <a:pt x="611" y="21599"/>
                    </a:lnTo>
                    <a:lnTo>
                      <a:pt x="20988" y="21599"/>
                    </a:lnTo>
                    <a:lnTo>
                      <a:pt x="20999" y="21599"/>
                    </a:lnTo>
                    <a:cubicBezTo>
                      <a:pt x="21331" y="21599"/>
                      <a:pt x="21600" y="17137"/>
                      <a:pt x="21600" y="11632"/>
                    </a:cubicBezTo>
                    <a:lnTo>
                      <a:pt x="21600" y="9970"/>
                    </a:lnTo>
                    <a:cubicBezTo>
                      <a:pt x="21600" y="4463"/>
                      <a:pt x="21331" y="0"/>
                      <a:pt x="209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" name="AutoShape 7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130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ubicBezTo>
                      <a:pt x="0" y="215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7" name="矩形 29"/>
            <p:cNvSpPr>
              <a:spLocks noChangeAspect="1" noChangeArrowheads="1"/>
            </p:cNvSpPr>
            <p:nvPr/>
          </p:nvSpPr>
          <p:spPr bwMode="auto">
            <a:xfrm>
              <a:off x="4384120" y="1554754"/>
              <a:ext cx="3982133" cy="258683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763742" y="1638508"/>
            <a:ext cx="2879564" cy="2432846"/>
            <a:chOff x="763742" y="1638508"/>
            <a:chExt cx="2879564" cy="2432846"/>
          </a:xfrm>
        </p:grpSpPr>
        <p:sp>
          <p:nvSpPr>
            <p:cNvPr id="15" name="TextBox 11"/>
            <p:cNvSpPr txBox="1"/>
            <p:nvPr/>
          </p:nvSpPr>
          <p:spPr>
            <a:xfrm>
              <a:off x="763742" y="2116973"/>
              <a:ext cx="2879564" cy="1954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200000"/>
                </a:lnSpc>
                <a:defRPr/>
              </a:pPr>
              <a:r>
                <a:rPr kumimoji="0" lang="zh-CN" altLang="en-US" sz="11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打印</a:t>
              </a:r>
              <a:r>
                <a:rPr lang="en-US" altLang="zh-CN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时，打印机用</a:t>
              </a:r>
              <a:r>
                <a:rPr lang="en-US" altLang="zh-CN" sz="1100" kern="0" dirty="0" err="1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pdffactory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则所有图纸都在一个</a:t>
              </a:r>
              <a:r>
                <a:rPr lang="en-US" altLang="zh-CN" sz="1100" kern="0" dirty="0" err="1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文件中；打印机用</a:t>
              </a:r>
              <a:r>
                <a:rPr lang="en-US" altLang="zh-CN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DWG To PDF.PC3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则每个图对应一个</a:t>
              </a:r>
              <a:r>
                <a:rPr lang="en-US" altLang="zh-CN" sz="1100" kern="0" dirty="0" err="1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文件；本示例演示如何实现每个</a:t>
              </a:r>
              <a:r>
                <a:rPr lang="en-US" altLang="zh-CN" sz="1100" kern="0" dirty="0" err="1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dwg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文件对应一个</a:t>
              </a:r>
              <a:r>
                <a:rPr lang="en-US" altLang="zh-CN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文件。</a:t>
              </a: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>
            <a:xfrm>
              <a:off x="907278" y="1638508"/>
              <a:ext cx="1625128" cy="344419"/>
              <a:chOff x="4493173" y="753734"/>
              <a:chExt cx="1625128" cy="34441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493173" y="753734"/>
                <a:ext cx="1593020" cy="319506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516579" y="759599"/>
                <a:ext cx="16017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打印时合并</a:t>
                </a:r>
                <a:r>
                  <a:rPr lang="en-US" altLang="zh-CN" sz="16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PDF</a:t>
                </a:r>
                <a:endPara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714362"/>
            <a:ext cx="8056617" cy="2500330"/>
          </a:xfrm>
          <a:prstGeom prst="rect">
            <a:avLst/>
          </a:prstGeom>
          <a:noFill/>
        </p:spPr>
      </p:pic>
      <p:sp>
        <p:nvSpPr>
          <p:cNvPr id="25" name="TextBox 11"/>
          <p:cNvSpPr txBox="1"/>
          <p:nvPr/>
        </p:nvSpPr>
        <p:spPr>
          <a:xfrm>
            <a:off x="571472" y="3429006"/>
            <a:ext cx="79296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“钢箱梁断面图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”、“钢箱梁分段示意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”和“钢箱梁数量表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”共计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个文件需要打印，每个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中图幅个数分别为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个。打印采用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方式，按一个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对应一个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文件方式，即生成“钢箱梁断面图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、“钢箱梁分段示意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和“钢箱梁数量表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.pdf”3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文件，每个文件中页面数分别为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页、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页和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页。</a:t>
            </a: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866" name="Picture 2" descr="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822799"/>
            <a:ext cx="7215238" cy="3820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6913" name="Picture 1" descr="F:\02 网站资料\02 教学视频\03 批量处理\pdf-dw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714362"/>
            <a:ext cx="6507179" cy="4033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61074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"/>
          <p:cNvGrpSpPr/>
          <p:nvPr/>
        </p:nvGrpSpPr>
        <p:grpSpPr>
          <a:xfrm>
            <a:off x="3586836" y="1425316"/>
            <a:ext cx="5567057" cy="3024336"/>
            <a:chOff x="3586836" y="1425316"/>
            <a:chExt cx="5567057" cy="3024336"/>
          </a:xfrm>
        </p:grpSpPr>
        <p:grpSp>
          <p:nvGrpSpPr>
            <p:cNvPr id="3" name="Group 5"/>
            <p:cNvGrpSpPr/>
            <p:nvPr/>
          </p:nvGrpSpPr>
          <p:grpSpPr>
            <a:xfrm>
              <a:off x="3586836" y="1425316"/>
              <a:ext cx="5567057" cy="3024336"/>
              <a:chOff x="3937441" y="1178069"/>
              <a:chExt cx="8247063" cy="4394994"/>
            </a:xfrm>
          </p:grpSpPr>
          <p:sp>
            <p:nvSpPr>
              <p:cNvPr id="8" name="AutoShape 2"/>
              <p:cNvSpPr>
                <a:spLocks/>
              </p:cNvSpPr>
              <p:nvPr/>
            </p:nvSpPr>
            <p:spPr bwMode="auto">
              <a:xfrm>
                <a:off x="4851841" y="1178069"/>
                <a:ext cx="6407150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0453"/>
                    </a:moveTo>
                    <a:cubicBezTo>
                      <a:pt x="21600" y="21086"/>
                      <a:pt x="21251" y="21599"/>
                      <a:pt x="20820" y="21599"/>
                    </a:cubicBezTo>
                    <a:lnTo>
                      <a:pt x="779" y="21599"/>
                    </a:lnTo>
                    <a:cubicBezTo>
                      <a:pt x="34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348" y="0"/>
                      <a:pt x="779" y="0"/>
                    </a:cubicBezTo>
                    <a:lnTo>
                      <a:pt x="20820" y="0"/>
                    </a:lnTo>
                    <a:cubicBezTo>
                      <a:pt x="21251" y="0"/>
                      <a:pt x="21600" y="513"/>
                      <a:pt x="21600" y="1146"/>
                    </a:cubicBezTo>
                    <a:cubicBezTo>
                      <a:pt x="21600" y="1146"/>
                      <a:pt x="21600" y="20453"/>
                      <a:pt x="21600" y="20453"/>
                    </a:cubicBezTo>
                    <a:close/>
                  </a:path>
                </a:pathLst>
              </a:custGeom>
              <a:solidFill>
                <a:srgbClr val="484849"/>
              </a:solidFill>
              <a:ln w="38100" cap="flat" cmpd="sng">
                <a:solidFill>
                  <a:srgbClr val="6E6D6E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9" name="AutoShape 3"/>
              <p:cNvSpPr>
                <a:spLocks/>
              </p:cNvSpPr>
              <p:nvPr/>
            </p:nvSpPr>
            <p:spPr bwMode="auto">
              <a:xfrm>
                <a:off x="4870891" y="1190769"/>
                <a:ext cx="5091907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980" y="21599"/>
                    </a:lnTo>
                    <a:cubicBezTo>
                      <a:pt x="43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438" y="0"/>
                      <a:pt x="980" y="0"/>
                    </a:cubicBezTo>
                    <a:lnTo>
                      <a:pt x="15217" y="0"/>
                    </a:lnTo>
                    <a:cubicBezTo>
                      <a:pt x="15217" y="0"/>
                      <a:pt x="21600" y="21599"/>
                      <a:pt x="21600" y="21599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" name="AutoShape 4"/>
              <p:cNvSpPr>
                <a:spLocks/>
              </p:cNvSpPr>
              <p:nvPr/>
            </p:nvSpPr>
            <p:spPr bwMode="auto">
              <a:xfrm>
                <a:off x="8058591" y="1214928"/>
                <a:ext cx="108744" cy="1071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794"/>
                    </a:moveTo>
                    <a:cubicBezTo>
                      <a:pt x="21600" y="16761"/>
                      <a:pt x="16755" y="21599"/>
                      <a:pt x="10791" y="21599"/>
                    </a:cubicBezTo>
                    <a:cubicBezTo>
                      <a:pt x="4831" y="21599"/>
                      <a:pt x="0" y="16761"/>
                      <a:pt x="0" y="10794"/>
                    </a:cubicBezTo>
                    <a:cubicBezTo>
                      <a:pt x="0" y="4832"/>
                      <a:pt x="4831" y="0"/>
                      <a:pt x="10791" y="0"/>
                    </a:cubicBezTo>
                    <a:cubicBezTo>
                      <a:pt x="16755" y="0"/>
                      <a:pt x="21600" y="4832"/>
                      <a:pt x="21600" y="1079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2700" cap="flat" cmpd="sng">
                <a:solidFill>
                  <a:srgbClr val="232323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1" name="AutoShape 5"/>
              <p:cNvSpPr>
                <a:spLocks/>
              </p:cNvSpPr>
              <p:nvPr/>
            </p:nvSpPr>
            <p:spPr bwMode="auto">
              <a:xfrm>
                <a:off x="5118541" y="1374919"/>
                <a:ext cx="5899150" cy="37504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0" y="21599"/>
                    </a:lnTo>
                    <a:lnTo>
                      <a:pt x="0" y="0"/>
                    </a:lnTo>
                    <a:lnTo>
                      <a:pt x="21599" y="0"/>
                    </a:lnTo>
                    <a:cubicBezTo>
                      <a:pt x="21599" y="0"/>
                      <a:pt x="21599" y="21599"/>
                      <a:pt x="21599" y="2159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DCDEE0"/>
                    </a:outerShdw>
                  </a:effectLst>
                </a:endParaRPr>
              </a:p>
            </p:txBody>
          </p:sp>
          <p:sp>
            <p:nvSpPr>
              <p:cNvPr id="12" name="AutoShape 6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24209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9" y="0"/>
                    </a:moveTo>
                    <a:lnTo>
                      <a:pt x="20988" y="0"/>
                    </a:lnTo>
                    <a:lnTo>
                      <a:pt x="611" y="0"/>
                    </a:lnTo>
                    <a:lnTo>
                      <a:pt x="600" y="0"/>
                    </a:lnTo>
                    <a:cubicBezTo>
                      <a:pt x="268" y="0"/>
                      <a:pt x="0" y="4463"/>
                      <a:pt x="0" y="9970"/>
                    </a:cubicBezTo>
                    <a:lnTo>
                      <a:pt x="0" y="11632"/>
                    </a:lnTo>
                    <a:cubicBezTo>
                      <a:pt x="0" y="17137"/>
                      <a:pt x="268" y="21599"/>
                      <a:pt x="600" y="21599"/>
                    </a:cubicBezTo>
                    <a:lnTo>
                      <a:pt x="611" y="21599"/>
                    </a:lnTo>
                    <a:lnTo>
                      <a:pt x="20988" y="21599"/>
                    </a:lnTo>
                    <a:lnTo>
                      <a:pt x="20999" y="21599"/>
                    </a:lnTo>
                    <a:cubicBezTo>
                      <a:pt x="21331" y="21599"/>
                      <a:pt x="21600" y="17137"/>
                      <a:pt x="21600" y="11632"/>
                    </a:cubicBezTo>
                    <a:lnTo>
                      <a:pt x="21600" y="9970"/>
                    </a:lnTo>
                    <a:cubicBezTo>
                      <a:pt x="21600" y="4463"/>
                      <a:pt x="21331" y="0"/>
                      <a:pt x="209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3" name="AutoShape 7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130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ubicBezTo>
                      <a:pt x="0" y="215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7" name="矩形 29"/>
            <p:cNvSpPr>
              <a:spLocks noChangeAspect="1" noChangeArrowheads="1"/>
            </p:cNvSpPr>
            <p:nvPr/>
          </p:nvSpPr>
          <p:spPr bwMode="auto">
            <a:xfrm>
              <a:off x="4384120" y="1554754"/>
              <a:ext cx="3982133" cy="258683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763742" y="1638508"/>
            <a:ext cx="2879564" cy="1755738"/>
            <a:chOff x="763742" y="1638508"/>
            <a:chExt cx="2879564" cy="1755738"/>
          </a:xfrm>
        </p:grpSpPr>
        <p:sp>
          <p:nvSpPr>
            <p:cNvPr id="15" name="TextBox 11"/>
            <p:cNvSpPr txBox="1"/>
            <p:nvPr/>
          </p:nvSpPr>
          <p:spPr>
            <a:xfrm>
              <a:off x="763742" y="2116973"/>
              <a:ext cx="2879564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200000"/>
                </a:lnSpc>
                <a:defRPr/>
              </a:pPr>
              <a:r>
                <a:rPr kumimoji="0" lang="zh-CN" altLang="en-US" sz="11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打印</a:t>
              </a:r>
              <a:r>
                <a:rPr lang="en-US" altLang="zh-CN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时，打印机用</a:t>
              </a:r>
              <a:r>
                <a:rPr lang="en-US" altLang="zh-CN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DWG To PDF.PC3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可以每个图对应一个</a:t>
              </a:r>
              <a:r>
                <a:rPr lang="en-US" altLang="zh-CN" sz="1100" kern="0" dirty="0" err="1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lang="zh-CN" altLang="en-US" sz="1100" kern="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文件；本示例演示如何实现使用图名做文件名。</a:t>
              </a: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15"/>
            <p:cNvGrpSpPr/>
            <p:nvPr/>
          </p:nvGrpSpPr>
          <p:grpSpPr>
            <a:xfrm>
              <a:off x="907278" y="1638508"/>
              <a:ext cx="1593020" cy="344419"/>
              <a:chOff x="4493173" y="753734"/>
              <a:chExt cx="1593020" cy="34441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493173" y="753734"/>
                <a:ext cx="1593020" cy="319506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516579" y="759599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图名做文件名</a:t>
                </a:r>
                <a:endParaRPr lang="zh-CN" altLang="en-US" sz="1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9986" name="Picture 2" descr="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98641"/>
            <a:ext cx="8059763" cy="2487489"/>
          </a:xfrm>
          <a:prstGeom prst="rect">
            <a:avLst/>
          </a:prstGeom>
          <a:noFill/>
        </p:spPr>
      </p:pic>
      <p:sp>
        <p:nvSpPr>
          <p:cNvPr id="20" name="TextBox 11"/>
          <p:cNvSpPr txBox="1"/>
          <p:nvPr/>
        </p:nvSpPr>
        <p:spPr>
          <a:xfrm>
            <a:off x="714348" y="3429006"/>
            <a:ext cx="79296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需要打印的“钢箱梁断面图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dwg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”等图形文件中，每个图的图名采用单行文本方式，位置如图所示，以图框右下角为原点，坐标为（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-268.45,22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-194,10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图中所示，生成的</a:t>
            </a:r>
            <a:r>
              <a:rPr kumimoji="0" lang="en-US" altLang="zh-CN" sz="11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文件名称为“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001-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钢箱梁横断面（一） 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100" kern="0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928676"/>
            <a:ext cx="7217474" cy="380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5800"/>
            <a:ext cx="4024323" cy="391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11"/>
          <p:cNvSpPr txBox="1"/>
          <p:nvPr/>
        </p:nvSpPr>
        <p:spPr>
          <a:xfrm>
            <a:off x="5000628" y="785800"/>
            <a:ext cx="3643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依据图名所在位置：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选择图框原点为“右下角”；</a:t>
            </a:r>
            <a:endParaRPr lang="en-US" altLang="zh-CN" sz="1100" kern="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kumimoji="0" lang="zh-CN" altLang="en-US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设置图名区域起点坐标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-268.45,22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en-US" altLang="zh-CN" sz="110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buFont typeface="Wingdings" pitchFamily="2" charset="2"/>
              <a:buChar char="u"/>
              <a:defRPr/>
            </a:pP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设置图名区域终点坐标（</a:t>
            </a:r>
            <a:r>
              <a:rPr lang="en-US" altLang="zh-CN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-194,10</a:t>
            </a:r>
            <a:r>
              <a:rPr lang="zh-CN" altLang="en-US" sz="1100" kern="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en-US" altLang="zh-CN" sz="11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4"/>
          <a:srcRect r="24460"/>
          <a:stretch>
            <a:fillRect/>
          </a:stretch>
        </p:blipFill>
        <p:spPr bwMode="auto">
          <a:xfrm>
            <a:off x="4857752" y="2285998"/>
            <a:ext cx="400052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89202277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更多内容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1026319" y="4068366"/>
            <a:ext cx="7106841" cy="28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常青藤批量处理系统的更多功能请登录常青藤官网 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  <a:hlinkClick r:id="rId3"/>
              </a:rPr>
              <a:t>www.icqt.net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了解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42"/>
          <p:cNvSpPr>
            <a:spLocks noChangeArrowheads="1"/>
          </p:cNvSpPr>
          <p:nvPr/>
        </p:nvSpPr>
        <p:spPr bwMode="auto">
          <a:xfrm>
            <a:off x="1513285" y="2651523"/>
            <a:ext cx="6118622" cy="1259681"/>
          </a:xfrm>
          <a:custGeom>
            <a:avLst/>
            <a:gdLst>
              <a:gd name="T0" fmla="*/ 2754223 w 19135506"/>
              <a:gd name="T1" fmla="*/ 276564 h 3938179"/>
              <a:gd name="T2" fmla="*/ 2848135 w 19135506"/>
              <a:gd name="T3" fmla="*/ 426015 h 3938179"/>
              <a:gd name="T4" fmla="*/ 2901753 w 19135506"/>
              <a:gd name="T5" fmla="*/ 447491 h 3938179"/>
              <a:gd name="T6" fmla="*/ 2967356 w 19135506"/>
              <a:gd name="T7" fmla="*/ 549598 h 3938179"/>
              <a:gd name="T8" fmla="*/ 3037015 w 19135506"/>
              <a:gd name="T9" fmla="*/ 1018109 h 3938179"/>
              <a:gd name="T10" fmla="*/ 3098470 w 19135506"/>
              <a:gd name="T11" fmla="*/ 1000346 h 3938179"/>
              <a:gd name="T12" fmla="*/ 3191490 w 19135506"/>
              <a:gd name="T13" fmla="*/ 1206918 h 3938179"/>
              <a:gd name="T14" fmla="*/ 3627801 w 19135506"/>
              <a:gd name="T15" fmla="*/ 937405 h 3938179"/>
              <a:gd name="T16" fmla="*/ 3883416 w 19135506"/>
              <a:gd name="T17" fmla="*/ 979993 h 3938179"/>
              <a:gd name="T18" fmla="*/ 3971849 w 19135506"/>
              <a:gd name="T19" fmla="*/ 1082890 h 3938179"/>
              <a:gd name="T20" fmla="*/ 4263719 w 19135506"/>
              <a:gd name="T21" fmla="*/ 1167124 h 3938179"/>
              <a:gd name="T22" fmla="*/ 4328899 w 19135506"/>
              <a:gd name="T23" fmla="*/ 864620 h 3938179"/>
              <a:gd name="T24" fmla="*/ 4384427 w 19135506"/>
              <a:gd name="T25" fmla="*/ 1002830 h 3938179"/>
              <a:gd name="T26" fmla="*/ 4537553 w 19135506"/>
              <a:gd name="T27" fmla="*/ 1088738 h 3938179"/>
              <a:gd name="T28" fmla="*/ 4646321 w 19135506"/>
              <a:gd name="T29" fmla="*/ 827715 h 3938179"/>
              <a:gd name="T30" fmla="*/ 4859895 w 19135506"/>
              <a:gd name="T31" fmla="*/ 1080503 h 3938179"/>
              <a:gd name="T32" fmla="*/ 4944217 w 19135506"/>
              <a:gd name="T33" fmla="*/ 1070575 h 3938179"/>
              <a:gd name="T34" fmla="*/ 5026052 w 19135506"/>
              <a:gd name="T35" fmla="*/ 507585 h 3938179"/>
              <a:gd name="T36" fmla="*/ 5144934 w 19135506"/>
              <a:gd name="T37" fmla="*/ 917098 h 3938179"/>
              <a:gd name="T38" fmla="*/ 5304155 w 19135506"/>
              <a:gd name="T39" fmla="*/ 1046379 h 3938179"/>
              <a:gd name="T40" fmla="*/ 5470986 w 19135506"/>
              <a:gd name="T41" fmla="*/ 949023 h 3938179"/>
              <a:gd name="T42" fmla="*/ 5594664 w 19135506"/>
              <a:gd name="T43" fmla="*/ 964385 h 3938179"/>
              <a:gd name="T44" fmla="*/ 5710120 w 19135506"/>
              <a:gd name="T45" fmla="*/ 348485 h 3938179"/>
              <a:gd name="T46" fmla="*/ 5762031 w 19135506"/>
              <a:gd name="T47" fmla="*/ 228005 h 3938179"/>
              <a:gd name="T48" fmla="*/ 5845060 w 19135506"/>
              <a:gd name="T49" fmla="*/ 498697 h 3938179"/>
              <a:gd name="T50" fmla="*/ 5897718 w 19135506"/>
              <a:gd name="T51" fmla="*/ 449445 h 3938179"/>
              <a:gd name="T52" fmla="*/ 5969430 w 19135506"/>
              <a:gd name="T53" fmla="*/ 618826 h 3938179"/>
              <a:gd name="T54" fmla="*/ 6037962 w 19135506"/>
              <a:gd name="T55" fmla="*/ 910951 h 3938179"/>
              <a:gd name="T56" fmla="*/ 6107759 w 19135506"/>
              <a:gd name="T57" fmla="*/ 996027 h 3938179"/>
              <a:gd name="T58" fmla="*/ 6314298 w 19135506"/>
              <a:gd name="T59" fmla="*/ 895418 h 3938179"/>
              <a:gd name="T60" fmla="*/ 6685333 w 19135506"/>
              <a:gd name="T61" fmla="*/ 855492 h 3938179"/>
              <a:gd name="T62" fmla="*/ 6820218 w 19135506"/>
              <a:gd name="T63" fmla="*/ 1019460 h 3938179"/>
              <a:gd name="T64" fmla="*/ 7051067 w 19135506"/>
              <a:gd name="T65" fmla="*/ 899211 h 3938179"/>
              <a:gd name="T66" fmla="*/ 7124422 w 19135506"/>
              <a:gd name="T67" fmla="*/ 1018185 h 3938179"/>
              <a:gd name="T68" fmla="*/ 7339934 w 19135506"/>
              <a:gd name="T69" fmla="*/ 1231597 h 3938179"/>
              <a:gd name="T70" fmla="*/ 7466662 w 19135506"/>
              <a:gd name="T71" fmla="*/ 1261135 h 3938179"/>
              <a:gd name="T72" fmla="*/ 7594457 w 19135506"/>
              <a:gd name="T73" fmla="*/ 1264741 h 3938179"/>
              <a:gd name="T74" fmla="*/ 7873437 w 19135506"/>
              <a:gd name="T75" fmla="*/ 1073279 h 3938179"/>
              <a:gd name="T76" fmla="*/ 8006600 w 19135506"/>
              <a:gd name="T77" fmla="*/ 1175902 h 3938179"/>
              <a:gd name="T78" fmla="*/ 8090323 w 19135506"/>
              <a:gd name="T79" fmla="*/ 1341663 h 3938179"/>
              <a:gd name="T80" fmla="*/ 8130391 w 19135506"/>
              <a:gd name="T81" fmla="*/ 1679575 h 3938179"/>
              <a:gd name="T82" fmla="*/ 36815 w 19135506"/>
              <a:gd name="T83" fmla="*/ 1554165 h 3938179"/>
              <a:gd name="T84" fmla="*/ 327366 w 19135506"/>
              <a:gd name="T85" fmla="*/ 1380833 h 3938179"/>
              <a:gd name="T86" fmla="*/ 550267 w 19135506"/>
              <a:gd name="T87" fmla="*/ 1591511 h 3938179"/>
              <a:gd name="T88" fmla="*/ 710481 w 19135506"/>
              <a:gd name="T89" fmla="*/ 1352359 h 3938179"/>
              <a:gd name="T90" fmla="*/ 952113 w 19135506"/>
              <a:gd name="T91" fmla="*/ 1257275 h 3938179"/>
              <a:gd name="T92" fmla="*/ 1167518 w 19135506"/>
              <a:gd name="T93" fmla="*/ 1352063 h 3938179"/>
              <a:gd name="T94" fmla="*/ 1288163 w 19135506"/>
              <a:gd name="T95" fmla="*/ 1032686 h 3938179"/>
              <a:gd name="T96" fmla="*/ 1539065 w 19135506"/>
              <a:gd name="T97" fmla="*/ 906565 h 3938179"/>
              <a:gd name="T98" fmla="*/ 1643771 w 19135506"/>
              <a:gd name="T99" fmla="*/ 1180475 h 3938179"/>
              <a:gd name="T100" fmla="*/ 1691217 w 19135506"/>
              <a:gd name="T101" fmla="*/ 1165629 h 3938179"/>
              <a:gd name="T102" fmla="*/ 1780030 w 19135506"/>
              <a:gd name="T103" fmla="*/ 1207465 h 3938179"/>
              <a:gd name="T104" fmla="*/ 1924021 w 19135506"/>
              <a:gd name="T105" fmla="*/ 508659 h 3938179"/>
              <a:gd name="T106" fmla="*/ 2030950 w 19135506"/>
              <a:gd name="T107" fmla="*/ 971353 h 3938179"/>
              <a:gd name="T108" fmla="*/ 2116904 w 19135506"/>
              <a:gd name="T109" fmla="*/ 1152848 h 3938179"/>
              <a:gd name="T110" fmla="*/ 2290064 w 19135506"/>
              <a:gd name="T111" fmla="*/ 965506 h 3938179"/>
              <a:gd name="T112" fmla="*/ 2380981 w 19135506"/>
              <a:gd name="T113" fmla="*/ 966241 h 3938179"/>
              <a:gd name="T114" fmla="*/ 2509756 w 19135506"/>
              <a:gd name="T115" fmla="*/ 1083982 h 3938179"/>
              <a:gd name="T116" fmla="*/ 2660662 w 19135506"/>
              <a:gd name="T117" fmla="*/ 175141 h 39381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135506"/>
              <a:gd name="T178" fmla="*/ 0 h 3938179"/>
              <a:gd name="T179" fmla="*/ 19135506 w 19135506"/>
              <a:gd name="T180" fmla="*/ 3938179 h 39381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44"/>
          <p:cNvSpPr>
            <a:spLocks noChangeArrowheads="1"/>
          </p:cNvSpPr>
          <p:nvPr/>
        </p:nvSpPr>
        <p:spPr bwMode="auto">
          <a:xfrm>
            <a:off x="2245519" y="1362075"/>
            <a:ext cx="13388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提取图纸目录</a:t>
            </a:r>
            <a:endParaRPr lang="zh-CN" altLang="en-US" sz="1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8" name="文本框 45"/>
          <p:cNvSpPr>
            <a:spLocks noChangeArrowheads="1"/>
          </p:cNvSpPr>
          <p:nvPr/>
        </p:nvSpPr>
        <p:spPr bwMode="auto">
          <a:xfrm>
            <a:off x="6574631" y="1504950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修改文本</a:t>
            </a:r>
            <a:endParaRPr lang="zh-CN" altLang="en-US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9" name="文本框 46"/>
          <p:cNvSpPr>
            <a:spLocks noChangeArrowheads="1"/>
          </p:cNvSpPr>
          <p:nvPr/>
        </p:nvSpPr>
        <p:spPr bwMode="auto">
          <a:xfrm>
            <a:off x="3860007" y="1157287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添加图号页码</a:t>
            </a:r>
            <a:endParaRPr lang="zh-CN" altLang="en-US" sz="2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0" name="文本框 47"/>
          <p:cNvSpPr>
            <a:spLocks noChangeArrowheads="1"/>
          </p:cNvSpPr>
          <p:nvPr/>
        </p:nvSpPr>
        <p:spPr bwMode="auto">
          <a:xfrm>
            <a:off x="5181601" y="1675210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替换图块</a:t>
            </a: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48"/>
          <p:cNvSpPr>
            <a:spLocks noChangeArrowheads="1"/>
          </p:cNvSpPr>
          <p:nvPr/>
        </p:nvSpPr>
        <p:spPr bwMode="auto">
          <a:xfrm>
            <a:off x="4617244" y="2191941"/>
            <a:ext cx="13388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修改外部参照</a:t>
            </a:r>
            <a:endParaRPr lang="zh-CN" altLang="en-US" sz="13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3"/>
          <p:cNvSpPr>
            <a:spLocks noChangeArrowheads="1"/>
          </p:cNvSpPr>
          <p:nvPr/>
        </p:nvSpPr>
        <p:spPr bwMode="auto">
          <a:xfrm>
            <a:off x="6654404" y="2368153"/>
            <a:ext cx="122341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提取块的属性</a:t>
            </a:r>
            <a:endParaRPr lang="zh-CN" altLang="en-US" sz="13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54"/>
          <p:cNvSpPr>
            <a:spLocks noChangeArrowheads="1"/>
          </p:cNvSpPr>
          <p:nvPr/>
        </p:nvSpPr>
        <p:spPr bwMode="auto">
          <a:xfrm>
            <a:off x="1766888" y="2463403"/>
            <a:ext cx="122341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修改文字样式</a:t>
            </a:r>
            <a:endParaRPr lang="zh-CN" altLang="en-US" sz="135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5"/>
          <p:cNvSpPr>
            <a:spLocks noChangeArrowheads="1"/>
          </p:cNvSpPr>
          <p:nvPr/>
        </p:nvSpPr>
        <p:spPr bwMode="auto">
          <a:xfrm>
            <a:off x="2871788" y="1776412"/>
            <a:ext cx="13388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修改图层</a:t>
            </a:r>
            <a:endParaRPr lang="zh-CN" altLang="en-US" sz="225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5" name="文本框 56"/>
          <p:cNvSpPr>
            <a:spLocks noChangeArrowheads="1"/>
          </p:cNvSpPr>
          <p:nvPr/>
        </p:nvSpPr>
        <p:spPr bwMode="auto">
          <a:xfrm>
            <a:off x="801291" y="1841897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替换文本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1851406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animBg="1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1"/>
          <p:cNvSpPr txBox="1"/>
          <p:nvPr/>
        </p:nvSpPr>
        <p:spPr>
          <a:xfrm>
            <a:off x="0" y="2134629"/>
            <a:ext cx="9144000" cy="631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501" b="1" spc="75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谢谢下载观看</a:t>
            </a:r>
          </a:p>
        </p:txBody>
      </p:sp>
      <p:sp>
        <p:nvSpPr>
          <p:cNvPr id="4" name="矩形 17"/>
          <p:cNvSpPr>
            <a:spLocks noChangeArrowheads="1"/>
          </p:cNvSpPr>
          <p:nvPr/>
        </p:nvSpPr>
        <p:spPr bwMode="auto">
          <a:xfrm>
            <a:off x="0" y="2696258"/>
            <a:ext cx="9144000" cy="33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16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downloading</a:t>
            </a:r>
            <a:endParaRPr lang="zh-CN" altLang="en-US" sz="16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46177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打印流程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ine 6"/>
          <p:cNvSpPr>
            <a:spLocks noChangeShapeType="1"/>
          </p:cNvSpPr>
          <p:nvPr/>
        </p:nvSpPr>
        <p:spPr bwMode="auto">
          <a:xfrm flipV="1">
            <a:off x="1420400" y="1028939"/>
            <a:ext cx="0" cy="1182771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H="1" flipV="1">
            <a:off x="4469311" y="1028939"/>
            <a:ext cx="10931" cy="1182771"/>
          </a:xfrm>
          <a:prstGeom prst="line">
            <a:avLst/>
          </a:prstGeom>
          <a:noFill/>
          <a:ln w="12700" cmpd="sng">
            <a:solidFill>
              <a:schemeClr val="bg2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598819" y="3180876"/>
            <a:ext cx="0" cy="1119066"/>
          </a:xfrm>
          <a:prstGeom prst="line">
            <a:avLst/>
          </a:prstGeom>
          <a:noFill/>
          <a:ln w="12700" cmpd="sng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V="1">
            <a:off x="5527569" y="3180875"/>
            <a:ext cx="0" cy="1119067"/>
          </a:xfrm>
          <a:prstGeom prst="line">
            <a:avLst/>
          </a:prstGeom>
          <a:noFill/>
          <a:ln w="12700" cmpd="sng">
            <a:solidFill>
              <a:schemeClr val="tx2"/>
            </a:solidFill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187194" y="2291893"/>
            <a:ext cx="6985206" cy="798390"/>
            <a:chOff x="1187194" y="2291893"/>
            <a:chExt cx="6985206" cy="798390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1187194" y="2291893"/>
              <a:ext cx="6985206" cy="798390"/>
              <a:chOff x="0" y="0"/>
              <a:chExt cx="4502" cy="749"/>
            </a:xfrm>
          </p:grpSpPr>
          <p:sp>
            <p:nvSpPr>
              <p:cNvPr id="16" name="AutoShap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09" cy="749"/>
              </a:xfrm>
              <a:prstGeom prst="homePlate">
                <a:avLst>
                  <a:gd name="adj" fmla="val 33678"/>
                </a:avLst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auto">
              <a:xfrm>
                <a:off x="897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auto">
              <a:xfrm>
                <a:off x="1770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AutoShape 18"/>
              <p:cNvSpPr>
                <a:spLocks noChangeArrowheads="1"/>
              </p:cNvSpPr>
              <p:nvPr/>
            </p:nvSpPr>
            <p:spPr bwMode="auto">
              <a:xfrm>
                <a:off x="2631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AutoShape 19"/>
              <p:cNvSpPr>
                <a:spLocks noChangeArrowheads="1"/>
              </p:cNvSpPr>
              <p:nvPr/>
            </p:nvSpPr>
            <p:spPr bwMode="auto">
              <a:xfrm>
                <a:off x="3493" y="0"/>
                <a:ext cx="1009" cy="749"/>
              </a:xfrm>
              <a:prstGeom prst="chevron">
                <a:avLst>
                  <a:gd name="adj" fmla="val 33678"/>
                </a:avLst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WordArt 20"/>
            <p:cNvSpPr>
              <a:spLocks noChangeArrowheads="1" noChangeShapeType="1"/>
            </p:cNvSpPr>
            <p:nvPr/>
          </p:nvSpPr>
          <p:spPr bwMode="auto">
            <a:xfrm>
              <a:off x="1537008" y="2595718"/>
              <a:ext cx="633772" cy="192056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kern="0" dirty="0" smtClean="0">
                  <a:ln w="9525" cmpd="sng">
                    <a:noFill/>
                    <a:round/>
                    <a:headEnd/>
                    <a:tailEnd/>
                  </a:ln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启动软件</a:t>
              </a:r>
              <a:endParaRPr lang="zh-CN" altLang="en-US" sz="2400" kern="0" dirty="0">
                <a:ln w="9525" cmpd="sng">
                  <a:noFill/>
                  <a:round/>
                  <a:headEnd/>
                  <a:tailEnd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WordArt 21"/>
            <p:cNvSpPr>
              <a:spLocks noChangeArrowheads="1" noChangeShapeType="1"/>
            </p:cNvSpPr>
            <p:nvPr/>
          </p:nvSpPr>
          <p:spPr bwMode="auto">
            <a:xfrm>
              <a:off x="3142010" y="2610958"/>
              <a:ext cx="633772" cy="192056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685800"/>
              <a:r>
                <a:rPr lang="zh-CN" altLang="en-US" sz="2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添加文件</a:t>
              </a:r>
              <a:endPara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WordArt 22"/>
            <p:cNvSpPr>
              <a:spLocks noChangeArrowheads="1" noChangeShapeType="1"/>
            </p:cNvSpPr>
            <p:nvPr/>
          </p:nvSpPr>
          <p:spPr bwMode="auto">
            <a:xfrm>
              <a:off x="4509696" y="2571750"/>
              <a:ext cx="633772" cy="192056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kern="0" dirty="0" smtClean="0">
                  <a:ln w="9525" cmpd="sng">
                    <a:noFill/>
                    <a:round/>
                    <a:headEnd/>
                    <a:tailEnd/>
                  </a:ln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指定范围</a:t>
              </a:r>
              <a:endParaRPr lang="zh-CN" altLang="en-US" sz="2400" kern="0" dirty="0">
                <a:ln w="9525" cmpd="sng">
                  <a:noFill/>
                  <a:round/>
                  <a:headEnd/>
                  <a:tailEnd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WordArt 23"/>
            <p:cNvSpPr>
              <a:spLocks noChangeArrowheads="1" noChangeShapeType="1"/>
            </p:cNvSpPr>
            <p:nvPr/>
          </p:nvSpPr>
          <p:spPr bwMode="auto">
            <a:xfrm>
              <a:off x="5826627" y="2560596"/>
              <a:ext cx="633772" cy="215366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685800"/>
              <a:r>
                <a:rPr lang="zh-CN" altLang="en-US" sz="2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页面设置</a:t>
              </a:r>
              <a:endPara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WordArt 23"/>
            <p:cNvSpPr>
              <a:spLocks noChangeArrowheads="1" noChangeShapeType="1"/>
            </p:cNvSpPr>
            <p:nvPr/>
          </p:nvSpPr>
          <p:spPr bwMode="auto">
            <a:xfrm>
              <a:off x="7072743" y="2571750"/>
              <a:ext cx="633772" cy="215366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685800"/>
              <a:r>
                <a:rPr lang="zh-CN" altLang="en-US" sz="24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执行打印</a:t>
              </a:r>
              <a:endPara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1331640" y="1077158"/>
            <a:ext cx="2800350" cy="611332"/>
            <a:chOff x="611560" y="1846599"/>
            <a:chExt cx="2800350" cy="611332"/>
          </a:xfrm>
        </p:grpSpPr>
        <p:sp>
          <p:nvSpPr>
            <p:cNvPr id="22" name="TextBox 33"/>
            <p:cNvSpPr txBox="1"/>
            <p:nvPr/>
          </p:nvSpPr>
          <p:spPr>
            <a:xfrm>
              <a:off x="611560" y="1846599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启动软件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34"/>
            <p:cNvSpPr txBox="1"/>
            <p:nvPr/>
          </p:nvSpPr>
          <p:spPr>
            <a:xfrm>
              <a:off x="830317" y="2211710"/>
              <a:ext cx="24455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先启动</a:t>
              </a:r>
              <a:r>
                <a:rPr lang="en-US" altLang="zh-CN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CAD</a:t>
              </a:r>
              <a:r>
                <a:rPr lang="zh-CN" altLang="en-US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，后启动常青藤</a:t>
              </a:r>
              <a:endParaRPr lang="zh-CN" altLang="en-US" sz="1000" spc="-1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23"/>
          <p:cNvGrpSpPr/>
          <p:nvPr/>
        </p:nvGrpSpPr>
        <p:grpSpPr>
          <a:xfrm>
            <a:off x="4547202" y="1086449"/>
            <a:ext cx="2800350" cy="765221"/>
            <a:chOff x="611560" y="1846599"/>
            <a:chExt cx="2800350" cy="765221"/>
          </a:xfrm>
        </p:grpSpPr>
        <p:sp>
          <p:nvSpPr>
            <p:cNvPr id="25" name="TextBox 36"/>
            <p:cNvSpPr txBox="1"/>
            <p:nvPr/>
          </p:nvSpPr>
          <p:spPr>
            <a:xfrm>
              <a:off x="611560" y="1846599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指定范围</a:t>
              </a:r>
              <a:endPara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37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指定需要打印的布局和图框参数，包括图框的类型和规格等</a:t>
              </a:r>
              <a:endParaRPr lang="zh-CN" altLang="en-US" sz="1000" spc="-1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29"/>
          <p:cNvGrpSpPr/>
          <p:nvPr/>
        </p:nvGrpSpPr>
        <p:grpSpPr>
          <a:xfrm>
            <a:off x="899592" y="3334721"/>
            <a:ext cx="2800350" cy="765167"/>
            <a:chOff x="611560" y="1846653"/>
            <a:chExt cx="2800350" cy="765167"/>
          </a:xfrm>
        </p:grpSpPr>
        <p:sp>
          <p:nvSpPr>
            <p:cNvPr id="31" name="TextBox 41"/>
            <p:cNvSpPr txBox="1"/>
            <p:nvPr/>
          </p:nvSpPr>
          <p:spPr>
            <a:xfrm>
              <a:off x="611560" y="1846653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添加文件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42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添加需要打印的图形文件到常青藤，并调整文件顺序</a:t>
              </a:r>
              <a:endParaRPr lang="zh-CN" altLang="en-US" sz="1000" spc="-1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32"/>
          <p:cNvGrpSpPr/>
          <p:nvPr/>
        </p:nvGrpSpPr>
        <p:grpSpPr>
          <a:xfrm>
            <a:off x="5372050" y="3334721"/>
            <a:ext cx="2800350" cy="765167"/>
            <a:chOff x="611560" y="1846653"/>
            <a:chExt cx="2800350" cy="765167"/>
          </a:xfrm>
        </p:grpSpPr>
        <p:sp>
          <p:nvSpPr>
            <p:cNvPr id="34" name="TextBox 44"/>
            <p:cNvSpPr txBox="1"/>
            <p:nvPr/>
          </p:nvSpPr>
          <p:spPr>
            <a:xfrm>
              <a:off x="611560" y="1846653"/>
              <a:ext cx="28003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页面设置</a:t>
              </a:r>
              <a:endPara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45"/>
            <p:cNvSpPr txBox="1"/>
            <p:nvPr/>
          </p:nvSpPr>
          <p:spPr>
            <a:xfrm>
              <a:off x="830317" y="2211710"/>
              <a:ext cx="244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-1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选择打印设备和纸张型号，指定打印比例和样式等</a:t>
              </a:r>
              <a:endParaRPr lang="zh-CN" altLang="en-US" sz="1000" spc="-1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257296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45283" y="1250222"/>
            <a:ext cx="4268463" cy="503370"/>
            <a:chOff x="935038" y="1333500"/>
            <a:chExt cx="4268463" cy="632973"/>
          </a:xfrm>
        </p:grpSpPr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1318945" y="1333500"/>
              <a:ext cx="3884556" cy="632973"/>
              <a:chOff x="-12969" y="0"/>
              <a:chExt cx="3884746" cy="633028"/>
            </a:xfrm>
          </p:grpSpPr>
          <p:sp>
            <p:nvSpPr>
              <p:cNvPr id="7" name="矩形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406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>
                  <a:buFont typeface="Arial" charset="0"/>
                  <a:buNone/>
                </a:pPr>
                <a:r>
                  <a:rPr lang="zh-CN" altLang="en-US" sz="15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打印范围</a:t>
                </a:r>
                <a:endPara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8" name="矩形 70"/>
              <p:cNvSpPr>
                <a:spLocks noChangeArrowheads="1"/>
              </p:cNvSpPr>
              <p:nvPr/>
            </p:nvSpPr>
            <p:spPr bwMode="auto">
              <a:xfrm>
                <a:off x="-12969" y="304034"/>
                <a:ext cx="3884746" cy="328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r>
                  <a:rPr lang="zh-CN" altLang="en-US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打印的范围、顺序</a:t>
                </a:r>
                <a:r>
                  <a:rPr lang="en-US" altLang="zh-CN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935038" y="1349375"/>
              <a:ext cx="396875" cy="576263"/>
              <a:chOff x="0" y="0"/>
              <a:chExt cx="396000" cy="576000"/>
            </a:xfrm>
          </p:grpSpPr>
          <p:sp>
            <p:nvSpPr>
              <p:cNvPr id="5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" name="TextBox 11"/>
              <p:cNvSpPr>
                <a:spLocks noChangeArrowheads="1"/>
              </p:cNvSpPr>
              <p:nvPr/>
            </p:nvSpPr>
            <p:spPr bwMode="auto">
              <a:xfrm>
                <a:off x="41676" y="57168"/>
                <a:ext cx="334609" cy="502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r>
                  <a:rPr lang="en-US" altLang="zh-CN" sz="20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</a:t>
                </a:r>
                <a:endParaRPr lang="zh-CN" altLang="en-US" sz="20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45283" y="2056422"/>
            <a:ext cx="4311195" cy="511087"/>
            <a:chOff x="935038" y="1333500"/>
            <a:chExt cx="4311195" cy="642678"/>
          </a:xfrm>
        </p:grpSpPr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1318945" y="1333500"/>
              <a:ext cx="3927288" cy="642678"/>
              <a:chOff x="-12970" y="0"/>
              <a:chExt cx="3927482" cy="642732"/>
            </a:xfrm>
          </p:grpSpPr>
          <p:sp>
            <p:nvSpPr>
              <p:cNvPr id="14" name="矩形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406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>
                  <a:buFont typeface="Arial" charset="0"/>
                  <a:buNone/>
                </a:pPr>
                <a:r>
                  <a:rPr lang="zh-CN" altLang="en-US" sz="1500" dirty="0" smtClean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页面设置</a:t>
                </a:r>
                <a:endParaRPr lang="en-US" altLang="zh-CN" sz="15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" name="矩形 70"/>
              <p:cNvSpPr>
                <a:spLocks noChangeArrowheads="1"/>
              </p:cNvSpPr>
              <p:nvPr/>
            </p:nvSpPr>
            <p:spPr bwMode="auto">
              <a:xfrm>
                <a:off x="-12970" y="313737"/>
                <a:ext cx="3927482" cy="328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r>
                  <a:rPr lang="zh-CN" altLang="en-US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打印的设备、比例</a:t>
                </a:r>
                <a:r>
                  <a:rPr lang="en-US" altLang="zh-CN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935038" y="1349375"/>
              <a:ext cx="396875" cy="576263"/>
              <a:chOff x="0" y="0"/>
              <a:chExt cx="396000" cy="576000"/>
            </a:xfrm>
          </p:grpSpPr>
          <p:sp>
            <p:nvSpPr>
              <p:cNvPr id="12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3" name="TextBox 11"/>
              <p:cNvSpPr>
                <a:spLocks noChangeArrowheads="1"/>
              </p:cNvSpPr>
              <p:nvPr/>
            </p:nvSpPr>
            <p:spPr bwMode="auto">
              <a:xfrm>
                <a:off x="41676" y="57168"/>
                <a:ext cx="334609" cy="502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r>
                  <a:rPr lang="en-US" altLang="zh-CN" sz="20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</a:t>
                </a:r>
                <a:endParaRPr lang="zh-CN" altLang="en-US" sz="20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545283" y="2848511"/>
            <a:ext cx="4419206" cy="533176"/>
            <a:chOff x="935038" y="1333500"/>
            <a:chExt cx="4419206" cy="670454"/>
          </a:xfrm>
        </p:grpSpPr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1318945" y="1333500"/>
              <a:ext cx="4035299" cy="670454"/>
              <a:chOff x="-12968" y="0"/>
              <a:chExt cx="4035497" cy="670512"/>
            </a:xfrm>
          </p:grpSpPr>
          <p:sp>
            <p:nvSpPr>
              <p:cNvPr id="21" name="矩形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406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>
                  <a:buFont typeface="Arial" charset="0"/>
                  <a:buNone/>
                </a:pPr>
                <a:r>
                  <a:rPr lang="zh-CN" altLang="en-US" sz="1500" dirty="0" smtClean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文件打印</a:t>
                </a:r>
                <a:endParaRPr lang="en-US" altLang="zh-CN" sz="15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2" name="矩形 70"/>
              <p:cNvSpPr>
                <a:spLocks noChangeArrowheads="1"/>
              </p:cNvSpPr>
              <p:nvPr/>
            </p:nvSpPr>
            <p:spPr bwMode="auto">
              <a:xfrm>
                <a:off x="-12968" y="341516"/>
                <a:ext cx="4035497" cy="328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r>
                  <a:rPr lang="zh-CN" altLang="en-US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在生成文件的路径、名称</a:t>
                </a:r>
                <a:r>
                  <a:rPr lang="en-US" altLang="zh-CN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8"/>
            <p:cNvGrpSpPr>
              <a:grpSpLocks/>
            </p:cNvGrpSpPr>
            <p:nvPr/>
          </p:nvGrpSpPr>
          <p:grpSpPr bwMode="auto">
            <a:xfrm>
              <a:off x="935038" y="1349375"/>
              <a:ext cx="396875" cy="576263"/>
              <a:chOff x="0" y="0"/>
              <a:chExt cx="396000" cy="576000"/>
            </a:xfrm>
          </p:grpSpPr>
          <p:sp>
            <p:nvSpPr>
              <p:cNvPr id="19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" name="TextBox 11"/>
              <p:cNvSpPr>
                <a:spLocks noChangeArrowheads="1"/>
              </p:cNvSpPr>
              <p:nvPr/>
            </p:nvSpPr>
            <p:spPr bwMode="auto">
              <a:xfrm>
                <a:off x="41676" y="57168"/>
                <a:ext cx="334609" cy="502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r>
                  <a:rPr lang="en-US" altLang="zh-CN" sz="20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</a:t>
                </a:r>
                <a:endParaRPr lang="zh-CN" altLang="en-US" sz="20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545283" y="3640597"/>
            <a:ext cx="4491213" cy="529792"/>
            <a:chOff x="935038" y="1333500"/>
            <a:chExt cx="4491213" cy="666200"/>
          </a:xfrm>
        </p:grpSpPr>
        <p:grpSp>
          <p:nvGrpSpPr>
            <p:cNvPr id="24" name="Group 15"/>
            <p:cNvGrpSpPr>
              <a:grpSpLocks/>
            </p:cNvGrpSpPr>
            <p:nvPr/>
          </p:nvGrpSpPr>
          <p:grpSpPr bwMode="auto">
            <a:xfrm>
              <a:off x="1318945" y="1333500"/>
              <a:ext cx="4107306" cy="666200"/>
              <a:chOff x="-12967" y="0"/>
              <a:chExt cx="4107508" cy="666258"/>
            </a:xfrm>
          </p:grpSpPr>
          <p:sp>
            <p:nvSpPr>
              <p:cNvPr id="28" name="矩形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406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>
                  <a:buFont typeface="Arial" charset="0"/>
                  <a:buNone/>
                </a:pPr>
                <a:r>
                  <a:rPr lang="zh-CN" altLang="en-US" sz="1500" dirty="0" smtClean="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打印示例</a:t>
                </a:r>
                <a:endParaRPr lang="en-US" altLang="zh-CN" sz="15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9" name="矩形 70"/>
              <p:cNvSpPr>
                <a:spLocks noChangeArrowheads="1"/>
              </p:cNvSpPr>
              <p:nvPr/>
            </p:nvSpPr>
            <p:spPr bwMode="auto">
              <a:xfrm>
                <a:off x="-12967" y="337261"/>
                <a:ext cx="4107508" cy="328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r>
                  <a:rPr lang="zh-CN" altLang="en-US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实际案例演示如何打印</a:t>
                </a:r>
                <a:r>
                  <a:rPr lang="en-US" altLang="zh-CN" sz="1100" dirty="0" smtClean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8"/>
            <p:cNvGrpSpPr>
              <a:grpSpLocks/>
            </p:cNvGrpSpPr>
            <p:nvPr/>
          </p:nvGrpSpPr>
          <p:grpSpPr bwMode="auto">
            <a:xfrm>
              <a:off x="935038" y="1349375"/>
              <a:ext cx="396875" cy="576263"/>
              <a:chOff x="0" y="0"/>
              <a:chExt cx="396000" cy="576000"/>
            </a:xfrm>
          </p:grpSpPr>
          <p:sp>
            <p:nvSpPr>
              <p:cNvPr id="26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7" name="TextBox 11"/>
              <p:cNvSpPr>
                <a:spLocks noChangeArrowheads="1"/>
              </p:cNvSpPr>
              <p:nvPr/>
            </p:nvSpPr>
            <p:spPr bwMode="auto">
              <a:xfrm>
                <a:off x="41676" y="57168"/>
                <a:ext cx="334609" cy="502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buFont typeface="Arial" charset="0"/>
                  <a:buNone/>
                </a:pPr>
                <a:r>
                  <a:rPr lang="en-US" altLang="zh-CN" sz="2000" dirty="0">
                    <a:solidFill>
                      <a:schemeClr val="accent2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</a:t>
                </a:r>
                <a:endParaRPr lang="zh-CN" altLang="en-US" sz="2000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30" name="组合 3"/>
          <p:cNvGrpSpPr>
            <a:grpSpLocks/>
          </p:cNvGrpSpPr>
          <p:nvPr/>
        </p:nvGrpSpPr>
        <p:grpSpPr bwMode="auto">
          <a:xfrm>
            <a:off x="720123" y="1059582"/>
            <a:ext cx="2721769" cy="3015853"/>
            <a:chOff x="0" y="0"/>
            <a:chExt cx="3926934" cy="4352253"/>
          </a:xfrm>
        </p:grpSpPr>
        <p:sp>
          <p:nvSpPr>
            <p:cNvPr id="31" name="等腰三角形 4"/>
            <p:cNvSpPr>
              <a:spLocks noChangeArrowheads="1"/>
            </p:cNvSpPr>
            <p:nvPr/>
          </p:nvSpPr>
          <p:spPr bwMode="auto">
            <a:xfrm rot="17226387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等腰三角形 5"/>
            <p:cNvSpPr>
              <a:spLocks noChangeArrowheads="1"/>
            </p:cNvSpPr>
            <p:nvPr/>
          </p:nvSpPr>
          <p:spPr bwMode="auto">
            <a:xfrm rot="16200000">
              <a:off x="-55589" y="665598"/>
              <a:ext cx="3565364" cy="307359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椭圆 6"/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7"/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椭圆 8"/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6" name="文本框 9"/>
          <p:cNvSpPr txBox="1">
            <a:spLocks noChangeArrowheads="1"/>
          </p:cNvSpPr>
          <p:nvPr/>
        </p:nvSpPr>
        <p:spPr bwMode="auto">
          <a:xfrm>
            <a:off x="1243997" y="2451422"/>
            <a:ext cx="17383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1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0"/>
          <p:cNvSpPr txBox="1">
            <a:spLocks noChangeArrowheads="1"/>
          </p:cNvSpPr>
          <p:nvPr/>
        </p:nvSpPr>
        <p:spPr bwMode="auto">
          <a:xfrm>
            <a:off x="2180123" y="2163291"/>
            <a:ext cx="7905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="" xmlns:p14="http://schemas.microsoft.com/office/powerpoint/2010/main" val="15018237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3909860" y="1707654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打印范围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954147" y="2433609"/>
            <a:ext cx="326808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9"/>
          <p:cNvSpPr txBox="1"/>
          <p:nvPr/>
        </p:nvSpPr>
        <p:spPr>
          <a:xfrm>
            <a:off x="4015127" y="2574367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布局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5126" y="2877918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5718343" y="2577625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图框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718344" y="2881626"/>
            <a:ext cx="200794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300" dirty="0" smtClean="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</a:rPr>
              <a:t>排序</a:t>
            </a:r>
            <a:endParaRPr lang="zh-CN" altLang="en-US" sz="1300" dirty="0">
              <a:solidFill>
                <a:srgbClr val="5F5F5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23728" y="1707654"/>
            <a:ext cx="1512168" cy="1512168"/>
            <a:chOff x="2118480" y="1316166"/>
            <a:chExt cx="1512168" cy="1512168"/>
          </a:xfrm>
        </p:grpSpPr>
        <p:sp>
          <p:nvSpPr>
            <p:cNvPr id="16" name="椭圆 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396585" y="1556810"/>
              <a:ext cx="10221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altLang="zh-CN" sz="6000" spc="225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itchFamily="34" charset="-122"/>
                </a:rPr>
                <a:t>01</a:t>
              </a:r>
              <a:endParaRPr lang="zh-CN" altLang="en-US" sz="6000" spc="225" dirty="0">
                <a:solidFill>
                  <a:schemeClr val="accent2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822098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62"/>
            <a:ext cx="3775061" cy="4105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500562" y="1142990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选择打印模型空间还是打印图纸空间（即布局）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500562" y="2071684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选择图框的类型及图框的几何尺寸，包括高度和比例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4500562" y="300037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筛选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指定图框的筛选条件，包括图层颜色，块名筛选等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500562" y="3919528"/>
            <a:ext cx="385765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16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图框的打印顺序，支持纵横向多种顺序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97669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endParaRPr lang="zh-CN" altLang="en-US" sz="2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2"/>
          <p:cNvSpPr>
            <a:spLocks noChangeArrowheads="1"/>
          </p:cNvSpPr>
          <p:nvPr/>
        </p:nvSpPr>
        <p:spPr bwMode="auto">
          <a:xfrm>
            <a:off x="4641850" y="1200696"/>
            <a:ext cx="790575" cy="1577975"/>
          </a:xfrm>
          <a:custGeom>
            <a:avLst/>
            <a:gdLst>
              <a:gd name="T0" fmla="*/ 0 w 498"/>
              <a:gd name="T1" fmla="*/ 0 h 994"/>
              <a:gd name="T2" fmla="*/ 790575 w 498"/>
              <a:gd name="T3" fmla="*/ 790575 h 994"/>
              <a:gd name="T4" fmla="*/ 0 w 498"/>
              <a:gd name="T5" fmla="*/ 1577975 h 994"/>
              <a:gd name="T6" fmla="*/ 0 w 498"/>
              <a:gd name="T7" fmla="*/ 0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8"/>
              <a:gd name="T13" fmla="*/ 0 h 994"/>
              <a:gd name="T14" fmla="*/ 498 w 498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8" h="994">
                <a:moveTo>
                  <a:pt x="0" y="0"/>
                </a:moveTo>
                <a:lnTo>
                  <a:pt x="498" y="498"/>
                </a:lnTo>
                <a:lnTo>
                  <a:pt x="0" y="99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Freeform 13"/>
          <p:cNvSpPr>
            <a:spLocks noChangeArrowheads="1"/>
          </p:cNvSpPr>
          <p:nvPr/>
        </p:nvSpPr>
        <p:spPr bwMode="auto">
          <a:xfrm>
            <a:off x="3752850" y="2865983"/>
            <a:ext cx="787400" cy="1577975"/>
          </a:xfrm>
          <a:custGeom>
            <a:avLst/>
            <a:gdLst>
              <a:gd name="T0" fmla="*/ 787400 w 496"/>
              <a:gd name="T1" fmla="*/ 1577975 h 994"/>
              <a:gd name="T2" fmla="*/ 0 w 496"/>
              <a:gd name="T3" fmla="*/ 790575 h 994"/>
              <a:gd name="T4" fmla="*/ 787400 w 496"/>
              <a:gd name="T5" fmla="*/ 0 h 994"/>
              <a:gd name="T6" fmla="*/ 787400 w 496"/>
              <a:gd name="T7" fmla="*/ 1577975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6"/>
              <a:gd name="T13" fmla="*/ 0 h 994"/>
              <a:gd name="T14" fmla="*/ 496 w 496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6" h="994">
                <a:moveTo>
                  <a:pt x="496" y="994"/>
                </a:moveTo>
                <a:lnTo>
                  <a:pt x="0" y="498"/>
                </a:lnTo>
                <a:lnTo>
                  <a:pt x="496" y="0"/>
                </a:lnTo>
                <a:lnTo>
                  <a:pt x="496" y="994"/>
                </a:lnTo>
                <a:close/>
              </a:path>
            </a:pathLst>
          </a:custGeom>
          <a:solidFill>
            <a:schemeClr val="tx1"/>
          </a:solidFill>
          <a:ln w="9525" cmpd="sng">
            <a:noFill/>
            <a:bevel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" name="TextBox 341"/>
          <p:cNvSpPr>
            <a:spLocks noChangeArrowheads="1"/>
          </p:cNvSpPr>
          <p:nvPr/>
        </p:nvSpPr>
        <p:spPr bwMode="auto">
          <a:xfrm>
            <a:off x="2121436" y="140548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模型空间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225550" y="1789658"/>
            <a:ext cx="3092450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支持“模型”（“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Model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”） 空间批量打印，并可以是多个图框的排列。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682"/>
          <p:cNvSpPr>
            <a:spLocks noChangeArrowheads="1"/>
          </p:cNvSpPr>
          <p:nvPr/>
        </p:nvSpPr>
        <p:spPr bwMode="auto">
          <a:xfrm>
            <a:off x="4671203" y="1835345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模型</a:t>
            </a:r>
            <a:endParaRPr lang="zh-CN" altLang="en-US" sz="1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0" name="TextBox 344"/>
          <p:cNvSpPr>
            <a:spLocks noChangeArrowheads="1"/>
          </p:cNvSpPr>
          <p:nvPr/>
        </p:nvSpPr>
        <p:spPr bwMode="auto">
          <a:xfrm>
            <a:off x="6086217" y="306283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图纸空间</a:t>
            </a:r>
            <a:endParaRPr lang="zh-CN" altLang="en-US" dirty="0"/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5189538" y="3469233"/>
            <a:ext cx="3094037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支持“布局”（“</a:t>
            </a: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Layout</a:t>
            </a:r>
            <a:r>
              <a:rPr lang="zh-CN" altLang="en-US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”）空间批量打印，并可以是多个图框的排列。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3929058" y="3478419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布局</a:t>
            </a:r>
            <a:endParaRPr lang="zh-CN" altLang="en-US" sz="1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214428"/>
            <a:ext cx="3095625" cy="1495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69" y="2928940"/>
            <a:ext cx="3114675" cy="141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897669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912">
      <a:dk1>
        <a:srgbClr val="00518C"/>
      </a:dk1>
      <a:lt1>
        <a:srgbClr val="84AEF7"/>
      </a:lt1>
      <a:dk2>
        <a:srgbClr val="00518C"/>
      </a:dk2>
      <a:lt2>
        <a:srgbClr val="84AEF7"/>
      </a:lt2>
      <a:accent1>
        <a:srgbClr val="080808"/>
      </a:accent1>
      <a:accent2>
        <a:srgbClr val="FFFFFF"/>
      </a:accent2>
      <a:accent3>
        <a:srgbClr val="5F5F5F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10456</TotalTime>
  <Words>3000</Words>
  <Application>Microsoft Office PowerPoint</Application>
  <PresentationFormat>全屏显示(16:9)</PresentationFormat>
  <Paragraphs>441</Paragraphs>
  <Slides>49</Slides>
  <Notes>49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Office 主题​​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保密</cp:lastModifiedBy>
  <cp:revision>2151</cp:revision>
  <dcterms:created xsi:type="dcterms:W3CDTF">2014-06-06T07:22:15Z</dcterms:created>
  <dcterms:modified xsi:type="dcterms:W3CDTF">2022-10-22T10:33:35Z</dcterms:modified>
</cp:coreProperties>
</file>